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handoutMasterIdLst>
    <p:handoutMasterId r:id="rId63"/>
  </p:handoutMasterIdLst>
  <p:sldIdLst>
    <p:sldId id="283" r:id="rId3"/>
    <p:sldId id="303" r:id="rId4"/>
    <p:sldId id="301" r:id="rId5"/>
    <p:sldId id="282" r:id="rId6"/>
    <p:sldId id="370" r:id="rId8"/>
    <p:sldId id="350" r:id="rId9"/>
    <p:sldId id="357" r:id="rId10"/>
    <p:sldId id="285" r:id="rId11"/>
    <p:sldId id="337" r:id="rId12"/>
    <p:sldId id="286" r:id="rId13"/>
    <p:sldId id="338" r:id="rId14"/>
    <p:sldId id="304" r:id="rId15"/>
    <p:sldId id="364" r:id="rId16"/>
    <p:sldId id="306" r:id="rId17"/>
    <p:sldId id="307" r:id="rId18"/>
    <p:sldId id="308" r:id="rId19"/>
    <p:sldId id="309" r:id="rId20"/>
    <p:sldId id="314" r:id="rId21"/>
    <p:sldId id="310" r:id="rId22"/>
    <p:sldId id="311" r:id="rId23"/>
    <p:sldId id="312" r:id="rId24"/>
    <p:sldId id="340" r:id="rId25"/>
    <p:sldId id="365" r:id="rId26"/>
    <p:sldId id="332" r:id="rId27"/>
    <p:sldId id="318" r:id="rId28"/>
    <p:sldId id="366" r:id="rId29"/>
    <p:sldId id="335" r:id="rId30"/>
    <p:sldId id="319" r:id="rId31"/>
    <p:sldId id="320" r:id="rId32"/>
    <p:sldId id="321" r:id="rId33"/>
    <p:sldId id="339" r:id="rId34"/>
    <p:sldId id="367" r:id="rId35"/>
    <p:sldId id="341" r:id="rId36"/>
    <p:sldId id="287" r:id="rId37"/>
    <p:sldId id="292" r:id="rId38"/>
    <p:sldId id="290" r:id="rId39"/>
    <p:sldId id="294" r:id="rId40"/>
    <p:sldId id="295" r:id="rId41"/>
    <p:sldId id="297" r:id="rId42"/>
    <p:sldId id="327" r:id="rId43"/>
    <p:sldId id="328" r:id="rId44"/>
    <p:sldId id="358" r:id="rId45"/>
    <p:sldId id="352" r:id="rId46"/>
    <p:sldId id="359" r:id="rId47"/>
    <p:sldId id="368" r:id="rId48"/>
    <p:sldId id="299" r:id="rId49"/>
    <p:sldId id="324" r:id="rId50"/>
    <p:sldId id="343" r:id="rId51"/>
    <p:sldId id="344" r:id="rId52"/>
    <p:sldId id="346" r:id="rId53"/>
    <p:sldId id="348" r:id="rId54"/>
    <p:sldId id="347" r:id="rId55"/>
    <p:sldId id="363" r:id="rId56"/>
    <p:sldId id="373" r:id="rId57"/>
    <p:sldId id="361" r:id="rId58"/>
    <p:sldId id="371" r:id="rId59"/>
    <p:sldId id="372" r:id="rId60"/>
    <p:sldId id="362" r:id="rId61"/>
    <p:sldId id="300" r:id="rId62"/>
  </p:sldIdLst>
  <p:sldSz cx="9144000" cy="5715000" type="screen16x10"/>
  <p:notesSz cx="6858000" cy="9144000"/>
  <p:embeddedFontLst>
    <p:embeddedFont>
      <p:font typeface="Calibri" panose="020F0502020204030204" pitchFamily="34" charset="0"/>
      <p:regular r:id="rId67"/>
      <p:bold r:id="rId68"/>
      <p:italic r:id="rId69"/>
      <p:boldItalic r:id="rId70"/>
    </p:embeddedFont>
    <p:embeddedFont>
      <p:font typeface="微软雅黑" panose="020B0503020204020204" pitchFamily="34" charset="-122"/>
      <p:regular r:id="rId71"/>
    </p:embeddedFont>
    <p:embeddedFont>
      <p:font typeface="冬青黑体简体中文 W6" panose="02010600030101010101" charset="-122"/>
      <p:regular r:id="rId72"/>
    </p:embeddedFont>
    <p:embeddedFont>
      <p:font typeface="Aharoni" panose="02010803020104030203" pitchFamily="2" charset="-79"/>
      <p:bold r:id="rId73"/>
    </p:embeddedFont>
    <p:embeddedFont>
      <p:font typeface="经典繁毛楷" panose="02010609000101010101" pitchFamily="49" charset="-122"/>
      <p:regular r:id="rId74"/>
    </p:embeddedFont>
    <p:embeddedFont>
      <p:font typeface="楷体" panose="02010609060101010101" pitchFamily="49" charset="-122"/>
      <p:regular r:id="rId75"/>
    </p:embeddedFont>
  </p:embeddedFontLst>
  <p:custDataLst>
    <p:tags r:id="rId76"/>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2916" userDrawn="1">
          <p15:clr>
            <a:srgbClr val="A4A3A4"/>
          </p15:clr>
        </p15:guide>
        <p15:guide id="3" pos="5420" userDrawn="1">
          <p15:clr>
            <a:srgbClr val="A4A3A4"/>
          </p15:clr>
        </p15:guide>
        <p15:guide id="4" pos="703" userDrawn="1">
          <p15:clr>
            <a:srgbClr val="A4A3A4"/>
          </p15:clr>
        </p15:guide>
        <p15:guide id="5" pos="49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2C03"/>
    <a:srgbClr val="7F7F7F"/>
    <a:srgbClr val="A71F13"/>
    <a:srgbClr val="FCF8D7"/>
    <a:srgbClr val="55296C"/>
    <a:srgbClr val="A4946C"/>
    <a:srgbClr val="007AB0"/>
    <a:srgbClr val="8EC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60"/>
  </p:normalViewPr>
  <p:slideViewPr>
    <p:cSldViewPr showGuides="1">
      <p:cViewPr>
        <p:scale>
          <a:sx n="86" d="100"/>
          <a:sy n="86" d="100"/>
        </p:scale>
        <p:origin x="-2334" y="-1008"/>
      </p:cViewPr>
      <p:guideLst>
        <p:guide orient="horz" pos="1800"/>
        <p:guide pos="2916"/>
        <p:guide pos="5420"/>
        <p:guide pos="703"/>
        <p:guide pos="4958"/>
      </p:guideLst>
    </p:cSldViewPr>
  </p:slideViewPr>
  <p:notesTextViewPr>
    <p:cViewPr>
      <p:scale>
        <a:sx n="1" d="1"/>
        <a:sy n="1" d="1"/>
      </p:scale>
      <p:origin x="0" y="0"/>
    </p:cViewPr>
  </p:notesTextViewPr>
  <p:sorterViewPr>
    <p:cViewPr>
      <p:scale>
        <a:sx n="125" d="100"/>
        <a:sy n="125" d="100"/>
      </p:scale>
      <p:origin x="0" y="0"/>
    </p:cViewPr>
  </p:sorterViewPr>
  <p:notesViewPr>
    <p:cSldViewPr>
      <p:cViewPr varScale="1">
        <p:scale>
          <a:sx n="69" d="100"/>
          <a:sy n="69" d="100"/>
        </p:scale>
        <p:origin x="-2838" y="-90"/>
      </p:cViewPr>
      <p:guideLst>
        <p:guide orient="horz" pos="2880"/>
        <p:guide pos="218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1.xml"/><Relationship Id="rId75" Type="http://schemas.openxmlformats.org/officeDocument/2006/relationships/font" Target="fonts/font9.fntdata"/><Relationship Id="rId74" Type="http://schemas.openxmlformats.org/officeDocument/2006/relationships/font" Target="fonts/font8.fntdata"/><Relationship Id="rId73" Type="http://schemas.openxmlformats.org/officeDocument/2006/relationships/font" Target="fonts/font7.fntdata"/><Relationship Id="rId72" Type="http://schemas.openxmlformats.org/officeDocument/2006/relationships/font" Target="fonts/font6.fntdata"/><Relationship Id="rId71" Type="http://schemas.openxmlformats.org/officeDocument/2006/relationships/font" Target="fonts/font5.fntdata"/><Relationship Id="rId70" Type="http://schemas.openxmlformats.org/officeDocument/2006/relationships/font" Target="fonts/font4.fntdata"/><Relationship Id="rId7" Type="http://schemas.openxmlformats.org/officeDocument/2006/relationships/notesMaster" Target="notesMasters/notesMaster1.xml"/><Relationship Id="rId69" Type="http://schemas.openxmlformats.org/officeDocument/2006/relationships/font" Target="fonts/font3.fntdata"/><Relationship Id="rId68" Type="http://schemas.openxmlformats.org/officeDocument/2006/relationships/font" Target="fonts/font2.fntdata"/><Relationship Id="rId67" Type="http://schemas.openxmlformats.org/officeDocument/2006/relationships/font" Target="fonts/font1.fntdata"/><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F1AEB4A-AEFC-41D2-9326-42F64AC97409}"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5AC3056E-C548-4068-928A-E6F6A3807197}"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A5B0A336-2B33-48EA-BBFD-D03F0799B66A}" type="datetimeFigureOut">
              <a:rPr lang="zh-CN" altLang="en-US"/>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4DE4397E-E099-4D08-AB54-47C878E61BCC}"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2" y="1775357"/>
            <a:ext cx="7772401" cy="1225021"/>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3238501"/>
            <a:ext cx="6400800" cy="1460500"/>
          </a:xfrm>
          <a:prstGeom prst="rect">
            <a:avLst/>
          </a:prstGeom>
        </p:spPr>
        <p:txBody>
          <a:bodyPr/>
          <a:lstStyle>
            <a:lvl1pPr marL="0" indent="0" algn="ctr">
              <a:buNone/>
              <a:defRPr>
                <a:solidFill>
                  <a:schemeClr val="tx1">
                    <a:tint val="75000"/>
                  </a:schemeClr>
                </a:solidFill>
              </a:defRPr>
            </a:lvl1pPr>
            <a:lvl2pPr marL="485775" indent="0" algn="ctr">
              <a:buNone/>
              <a:defRPr>
                <a:solidFill>
                  <a:schemeClr val="tx1">
                    <a:tint val="75000"/>
                  </a:schemeClr>
                </a:solidFill>
              </a:defRPr>
            </a:lvl2pPr>
            <a:lvl3pPr marL="972185" indent="0" algn="ctr">
              <a:buNone/>
              <a:defRPr>
                <a:solidFill>
                  <a:schemeClr val="tx1">
                    <a:tint val="75000"/>
                  </a:schemeClr>
                </a:solidFill>
              </a:defRPr>
            </a:lvl3pPr>
            <a:lvl4pPr marL="1457960" indent="0" algn="ctr">
              <a:buNone/>
              <a:defRPr>
                <a:solidFill>
                  <a:schemeClr val="tx1">
                    <a:tint val="75000"/>
                  </a:schemeClr>
                </a:solidFill>
              </a:defRPr>
            </a:lvl4pPr>
            <a:lvl5pPr marL="1944370" indent="0" algn="ctr">
              <a:buNone/>
              <a:defRPr>
                <a:solidFill>
                  <a:schemeClr val="tx1">
                    <a:tint val="75000"/>
                  </a:schemeClr>
                </a:solidFill>
              </a:defRPr>
            </a:lvl5pPr>
            <a:lvl6pPr marL="2430145" indent="0" algn="ctr">
              <a:buNone/>
              <a:defRPr>
                <a:solidFill>
                  <a:schemeClr val="tx1">
                    <a:tint val="75000"/>
                  </a:schemeClr>
                </a:solidFill>
              </a:defRPr>
            </a:lvl6pPr>
            <a:lvl7pPr marL="2916555" indent="0" algn="ctr">
              <a:buNone/>
              <a:defRPr>
                <a:solidFill>
                  <a:schemeClr val="tx1">
                    <a:tint val="75000"/>
                  </a:schemeClr>
                </a:solidFill>
              </a:defRPr>
            </a:lvl7pPr>
            <a:lvl8pPr marL="3402330" indent="0" algn="ctr">
              <a:buNone/>
              <a:defRPr>
                <a:solidFill>
                  <a:schemeClr val="tx1">
                    <a:tint val="75000"/>
                  </a:schemeClr>
                </a:solidFill>
              </a:defRPr>
            </a:lvl8pPr>
            <a:lvl9pPr marL="388810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07F6E8AF-E24F-4BCB-9F6F-28DBDC224385}"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0BEF2BCA-25E3-42DF-AD48-67CB3D87AD80}"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2" y="1333500"/>
            <a:ext cx="8229600" cy="3771636"/>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3750D93-1766-4370-966D-42509502E76E}"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68655C1-D9CB-4A84-8783-39BDF89DF802}"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1" y="330730"/>
            <a:ext cx="1543051" cy="704320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4" y="330730"/>
            <a:ext cx="4476751" cy="704320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20047CA7-7FDE-459A-BC89-16AA41F170DC}"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79056B72-6B1C-4CA2-A824-4AB8DAE53A9E}"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5" y="3672418"/>
            <a:ext cx="7772401" cy="1135063"/>
          </a:xfrm>
          <a:prstGeom prst="rect">
            <a:avLst/>
          </a:prstGeom>
        </p:spPr>
        <p:txBody>
          <a:bodyPr anchor="t"/>
          <a:lstStyle>
            <a:lvl1pPr algn="l">
              <a:defRPr sz="43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5" y="2422261"/>
            <a:ext cx="7772401" cy="1250156"/>
          </a:xfrm>
          <a:prstGeom prst="rect">
            <a:avLst/>
          </a:prstGeom>
        </p:spPr>
        <p:txBody>
          <a:bodyPr anchor="b"/>
          <a:lstStyle>
            <a:lvl1pPr marL="0" indent="0">
              <a:buNone/>
              <a:defRPr sz="2100">
                <a:solidFill>
                  <a:schemeClr val="tx1">
                    <a:tint val="75000"/>
                  </a:schemeClr>
                </a:solidFill>
              </a:defRPr>
            </a:lvl1pPr>
            <a:lvl2pPr marL="485775" indent="0">
              <a:buNone/>
              <a:defRPr sz="1900">
                <a:solidFill>
                  <a:schemeClr val="tx1">
                    <a:tint val="75000"/>
                  </a:schemeClr>
                </a:solidFill>
              </a:defRPr>
            </a:lvl2pPr>
            <a:lvl3pPr marL="972185" indent="0">
              <a:buNone/>
              <a:defRPr sz="1700">
                <a:solidFill>
                  <a:schemeClr val="tx1">
                    <a:tint val="75000"/>
                  </a:schemeClr>
                </a:solidFill>
              </a:defRPr>
            </a:lvl3pPr>
            <a:lvl4pPr marL="1457960" indent="0">
              <a:buNone/>
              <a:defRPr sz="1500">
                <a:solidFill>
                  <a:schemeClr val="tx1">
                    <a:tint val="75000"/>
                  </a:schemeClr>
                </a:solidFill>
              </a:defRPr>
            </a:lvl4pPr>
            <a:lvl5pPr marL="1944370" indent="0">
              <a:buNone/>
              <a:defRPr sz="1500">
                <a:solidFill>
                  <a:schemeClr val="tx1">
                    <a:tint val="75000"/>
                  </a:schemeClr>
                </a:solidFill>
              </a:defRPr>
            </a:lvl5pPr>
            <a:lvl6pPr marL="2430145" indent="0">
              <a:buNone/>
              <a:defRPr sz="1500">
                <a:solidFill>
                  <a:schemeClr val="tx1">
                    <a:tint val="75000"/>
                  </a:schemeClr>
                </a:solidFill>
              </a:defRPr>
            </a:lvl6pPr>
            <a:lvl7pPr marL="2916555" indent="0">
              <a:buNone/>
              <a:defRPr sz="1500">
                <a:solidFill>
                  <a:schemeClr val="tx1">
                    <a:tint val="75000"/>
                  </a:schemeClr>
                </a:solidFill>
              </a:defRPr>
            </a:lvl7pPr>
            <a:lvl8pPr marL="3402330" indent="0">
              <a:buNone/>
              <a:defRPr sz="1500">
                <a:solidFill>
                  <a:schemeClr val="tx1">
                    <a:tint val="75000"/>
                  </a:schemeClr>
                </a:solidFill>
              </a:defRPr>
            </a:lvl8pPr>
            <a:lvl9pPr marL="388810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40CDE6A-8D12-446C-BA96-4B51A018CDE1}"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89FB6924-0012-4A79-A1AF-27C8FD03916B}"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5052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714D6E-76D1-4BAB-BE98-05B92F0B7748}"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3BF5422-673C-4730-9846-C0A14143012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3" y="1279261"/>
            <a:ext cx="4040188"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3" y="1812397"/>
            <a:ext cx="4040188"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9" y="1279261"/>
            <a:ext cx="4041775"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9" y="1812397"/>
            <a:ext cx="4041775"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082660-F0B9-4659-BE6E-699FF4DF9A67}" type="datetime1">
              <a:rPr lang="zh-CN" altLang="en-US"/>
            </a:fld>
            <a:endParaRPr lang="zh-CN" altLang="en-US"/>
          </a:p>
        </p:txBody>
      </p:sp>
      <p:sp>
        <p:nvSpPr>
          <p:cNvPr id="8"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046EF35B-251A-4461-A0BF-A256A976142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8274A1-F640-42BC-B702-BB249A95A0DA}" type="datetime1">
              <a:rPr lang="zh-CN" altLang="en-US"/>
            </a:fld>
            <a:endParaRPr lang="zh-CN" altLang="en-US"/>
          </a:p>
        </p:txBody>
      </p:sp>
      <p:sp>
        <p:nvSpPr>
          <p:cNvPr id="4"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732588" y="5233988"/>
            <a:ext cx="2132012" cy="303212"/>
          </a:xfrm>
        </p:spPr>
        <p:txBody>
          <a:bodyPr/>
          <a:lstStyle>
            <a:lvl1pPr>
              <a:defRPr>
                <a:solidFill>
                  <a:srgbClr val="000000"/>
                </a:solidFill>
              </a:defRPr>
            </a:lvl1pPr>
          </a:lstStyle>
          <a:p>
            <a:fld id="{B74F44B1-B9D3-4D7E-81F3-32341352D6D0}"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6562D6-B388-4F8A-9EA0-CDB1DB52F556}" type="datetime1">
              <a:rPr lang="zh-CN" altLang="en-US"/>
            </a:fld>
            <a:endParaRPr lang="zh-CN" altLang="en-US"/>
          </a:p>
        </p:txBody>
      </p:sp>
      <p:sp>
        <p:nvSpPr>
          <p:cNvPr id="3"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48F9528E-ED24-4E0F-A2EB-792AE91A4D28}"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4" cy="968375"/>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4" y="227543"/>
            <a:ext cx="5111751" cy="4877595"/>
          </a:xfrm>
          <a:prstGeom prst="rect">
            <a:avLst/>
          </a:prstGeo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195918"/>
            <a:ext cx="3008314" cy="3909219"/>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8C668E16-6915-47CC-9265-4A3A1251BE1B}"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8D9E96B0-17E5-4E8D-AB26-8FA35DFC4CCA}"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a:prstGeom prst="rect">
            <a:avLst/>
          </a:prstGeom>
        </p:spPr>
        <p:txBody>
          <a:bodyPr/>
          <a:lstStyle>
            <a:lvl1pPr marL="0" indent="0">
              <a:buNone/>
              <a:defRPr sz="3400"/>
            </a:lvl1pPr>
            <a:lvl2pPr marL="485775" indent="0">
              <a:buNone/>
              <a:defRPr sz="3000"/>
            </a:lvl2pPr>
            <a:lvl3pPr marL="972185" indent="0">
              <a:buNone/>
              <a:defRPr sz="2600"/>
            </a:lvl3pPr>
            <a:lvl4pPr marL="1457960" indent="0">
              <a:buNone/>
              <a:defRPr sz="2100"/>
            </a:lvl4pPr>
            <a:lvl5pPr marL="1944370" indent="0">
              <a:buNone/>
              <a:defRPr sz="2100"/>
            </a:lvl5pPr>
            <a:lvl6pPr marL="2430145" indent="0">
              <a:buNone/>
              <a:defRPr sz="2100"/>
            </a:lvl6pPr>
            <a:lvl7pPr marL="2916555" indent="0">
              <a:buNone/>
              <a:defRPr sz="2100"/>
            </a:lvl7pPr>
            <a:lvl8pPr marL="3402330" indent="0">
              <a:buNone/>
              <a:defRPr sz="2100"/>
            </a:lvl8pPr>
            <a:lvl9pPr marL="3888105" indent="0">
              <a:buNone/>
              <a:defRPr sz="2100"/>
            </a:lvl9pPr>
          </a:lstStyle>
          <a:p>
            <a:pPr lvl="0"/>
            <a:endParaRPr lang="zh-CN" altLang="en-US" noProof="0"/>
          </a:p>
        </p:txBody>
      </p:sp>
      <p:sp>
        <p:nvSpPr>
          <p:cNvPr id="4" name="文本占位符 3"/>
          <p:cNvSpPr>
            <a:spLocks noGrp="1"/>
          </p:cNvSpPr>
          <p:nvPr>
            <p:ph type="body" sz="half" idx="2"/>
          </p:nvPr>
        </p:nvSpPr>
        <p:spPr>
          <a:xfrm>
            <a:off x="1792288" y="4472782"/>
            <a:ext cx="5486400" cy="670718"/>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BE2EB63-1496-4F10-B9AA-601C06943D2D}"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289550"/>
            <a:ext cx="2133600" cy="304800"/>
          </a:xfrm>
        </p:spPr>
        <p:txBody>
          <a:bodyPr/>
          <a:lstStyle>
            <a:lvl1pPr>
              <a:defRPr>
                <a:solidFill>
                  <a:srgbClr val="000000"/>
                </a:solidFill>
              </a:defRPr>
            </a:lvl1pPr>
          </a:lstStyle>
          <a:p>
            <a:fld id="{715A6020-3DCC-4997-A86B-479523A4443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8D7"/>
        </a:solidFill>
        <a:effectLst/>
      </p:bgPr>
    </p:bg>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373CCE81-06BF-472B-BEA2-B659800C0E3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71550" rtl="0" eaLnBrk="0" fontAlgn="base" hangingPunct="0">
        <a:spcBef>
          <a:spcPct val="0"/>
        </a:spcBef>
        <a:spcAft>
          <a:spcPct val="0"/>
        </a:spcAft>
        <a:defRPr sz="4700" kern="1200">
          <a:solidFill>
            <a:schemeClr val="tx1"/>
          </a:solidFill>
          <a:latin typeface="+mj-lt"/>
          <a:ea typeface="+mj-ea"/>
          <a:cs typeface="+mj-cs"/>
        </a:defRPr>
      </a:lvl1pPr>
      <a:lvl2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2pPr>
      <a:lvl3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3pPr>
      <a:lvl4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4pPr>
      <a:lvl5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5pPr>
      <a:lvl6pPr marL="4572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6pPr>
      <a:lvl7pPr marL="9144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7pPr>
      <a:lvl8pPr marL="13716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8pPr>
      <a:lvl9pPr marL="18288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9pPr>
    </p:titleStyle>
    <p:bodyStyle>
      <a:lvl1pPr marL="363855" indent="-363855" algn="l" defTabSz="971550"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1pPr>
      <a:lvl2pPr marL="789305" indent="-303530" algn="l" defTabSz="971550" rtl="0" eaLnBrk="0" fontAlgn="base" hangingPunct="0">
        <a:spcBef>
          <a:spcPct val="20000"/>
        </a:spcBef>
        <a:spcAft>
          <a:spcPct val="0"/>
        </a:spcAft>
        <a:buFont typeface="Arial" panose="020B0604020202020204" pitchFamily="34" charset="0"/>
        <a:buChar char="–"/>
        <a:defRPr sz="3000" kern="1200">
          <a:solidFill>
            <a:schemeClr val="tx1"/>
          </a:solidFill>
          <a:latin typeface="+mn-lt"/>
          <a:ea typeface="+mn-ea"/>
          <a:cs typeface="+mn-cs"/>
        </a:defRPr>
      </a:lvl2pPr>
      <a:lvl3pPr marL="1214755" indent="-243205" algn="l" defTabSz="97155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3pPr>
      <a:lvl4pPr marL="1700530"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4pPr>
      <a:lvl5pPr marL="2186305"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5pPr>
      <a:lvl6pPr marL="267335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5912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553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131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72185" rtl="0" eaLnBrk="1" latinLnBrk="0" hangingPunct="1">
        <a:defRPr sz="1900" kern="1200">
          <a:solidFill>
            <a:schemeClr val="tx1"/>
          </a:solidFill>
          <a:latin typeface="+mn-lt"/>
          <a:ea typeface="+mn-ea"/>
          <a:cs typeface="+mn-cs"/>
        </a:defRPr>
      </a:lvl1pPr>
      <a:lvl2pPr marL="485775" algn="l" defTabSz="972185" rtl="0" eaLnBrk="1" latinLnBrk="0" hangingPunct="1">
        <a:defRPr sz="1900" kern="1200">
          <a:solidFill>
            <a:schemeClr val="tx1"/>
          </a:solidFill>
          <a:latin typeface="+mn-lt"/>
          <a:ea typeface="+mn-ea"/>
          <a:cs typeface="+mn-cs"/>
        </a:defRPr>
      </a:lvl2pPr>
      <a:lvl3pPr marL="972185" algn="l" defTabSz="972185" rtl="0" eaLnBrk="1" latinLnBrk="0" hangingPunct="1">
        <a:defRPr sz="1900" kern="1200">
          <a:solidFill>
            <a:schemeClr val="tx1"/>
          </a:solidFill>
          <a:latin typeface="+mn-lt"/>
          <a:ea typeface="+mn-ea"/>
          <a:cs typeface="+mn-cs"/>
        </a:defRPr>
      </a:lvl3pPr>
      <a:lvl4pPr marL="1457960" algn="l" defTabSz="972185" rtl="0" eaLnBrk="1" latinLnBrk="0" hangingPunct="1">
        <a:defRPr sz="1900" kern="1200">
          <a:solidFill>
            <a:schemeClr val="tx1"/>
          </a:solidFill>
          <a:latin typeface="+mn-lt"/>
          <a:ea typeface="+mn-ea"/>
          <a:cs typeface="+mn-cs"/>
        </a:defRPr>
      </a:lvl4pPr>
      <a:lvl5pPr marL="1944370" algn="l" defTabSz="972185" rtl="0" eaLnBrk="1" latinLnBrk="0" hangingPunct="1">
        <a:defRPr sz="1900" kern="1200">
          <a:solidFill>
            <a:schemeClr val="tx1"/>
          </a:solidFill>
          <a:latin typeface="+mn-lt"/>
          <a:ea typeface="+mn-ea"/>
          <a:cs typeface="+mn-cs"/>
        </a:defRPr>
      </a:lvl5pPr>
      <a:lvl6pPr marL="2430145" algn="l" defTabSz="972185" rtl="0" eaLnBrk="1" latinLnBrk="0" hangingPunct="1">
        <a:defRPr sz="1900" kern="1200">
          <a:solidFill>
            <a:schemeClr val="tx1"/>
          </a:solidFill>
          <a:latin typeface="+mn-lt"/>
          <a:ea typeface="+mn-ea"/>
          <a:cs typeface="+mn-cs"/>
        </a:defRPr>
      </a:lvl6pPr>
      <a:lvl7pPr marL="2916555" algn="l" defTabSz="972185" rtl="0" eaLnBrk="1" latinLnBrk="0" hangingPunct="1">
        <a:defRPr sz="1900" kern="1200">
          <a:solidFill>
            <a:schemeClr val="tx1"/>
          </a:solidFill>
          <a:latin typeface="+mn-lt"/>
          <a:ea typeface="+mn-ea"/>
          <a:cs typeface="+mn-cs"/>
        </a:defRPr>
      </a:lvl7pPr>
      <a:lvl8pPr marL="3402330" algn="l" defTabSz="972185" rtl="0" eaLnBrk="1" latinLnBrk="0" hangingPunct="1">
        <a:defRPr sz="1900" kern="1200">
          <a:solidFill>
            <a:schemeClr val="tx1"/>
          </a:solidFill>
          <a:latin typeface="+mn-lt"/>
          <a:ea typeface="+mn-ea"/>
          <a:cs typeface="+mn-cs"/>
        </a:defRPr>
      </a:lvl8pPr>
      <a:lvl9pPr marL="3888105" algn="l" defTabSz="97218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20.jpeg"/><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slide" Target="slide25.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jpe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GIF"/><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hyperlink" Target="0001.&#20248;&#37239;&#32593;-%5b&#21334;&#21475;&#32617;&#33521;&#35821;&#25945;&#23398;&#36164;&#28304;&#24211;%5dHello%20China%20-%20Tea%20&#20013;&#22269;&#33590;&#25991;&#21270;.wmv" TargetMode="Externa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6.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image" Target="../media/image7.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sp>
        <p:nvSpPr>
          <p:cNvPr id="6" name="标题 1"/>
          <p:cNvSpPr txBox="1"/>
          <p:nvPr/>
        </p:nvSpPr>
        <p:spPr>
          <a:xfrm>
            <a:off x="1666875" y="2744788"/>
            <a:ext cx="5810250" cy="400050"/>
          </a:xfrm>
          <a:prstGeom prst="rect">
            <a:avLst/>
          </a:prstGeom>
          <a:noFill/>
          <a:ln>
            <a:noFill/>
          </a:ln>
        </p:spPr>
        <p:txBody>
          <a:bodyPr>
            <a:spAutoFit/>
          </a:bodyPr>
          <a:lstStyle>
            <a:defPPr>
              <a:defRPr lang="zh-CN"/>
            </a:defPPr>
            <a:lvl1pPr defTabSz="971550" fontAlgn="base">
              <a:spcBef>
                <a:spcPct val="0"/>
              </a:spcBef>
              <a:spcAft>
                <a:spcPct val="0"/>
              </a:spcAft>
              <a:defRPr sz="3600">
                <a:solidFill>
                  <a:srgbClr val="E88D06"/>
                </a:solidFill>
                <a:latin typeface="华文细黑" panose="02010600040101010101" pitchFamily="2" charset="-122"/>
                <a:ea typeface="华文细黑" panose="02010600040101010101" pitchFamily="2" charset="-122"/>
              </a:defRPr>
            </a:lvl1pPr>
            <a:lvl2pPr marL="742950" indent="-285750" defTabSz="971550" eaLnBrk="0" fontAlgn="base" hangingPunct="0">
              <a:spcBef>
                <a:spcPct val="0"/>
              </a:spcBef>
              <a:spcAft>
                <a:spcPct val="0"/>
              </a:spcAft>
              <a:defRPr sz="1900">
                <a:latin typeface="Arial" panose="020B0604020202020204" pitchFamily="34" charset="0"/>
                <a:ea typeface="宋体" panose="02010600030101010101" pitchFamily="2" charset="-122"/>
              </a:defRPr>
            </a:lvl2pPr>
            <a:lvl3pPr marL="11430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3pPr>
            <a:lvl4pPr marL="16002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4pPr>
            <a:lvl5pPr marL="20574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5pPr>
            <a:lvl6pPr marL="25146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6pPr>
            <a:lvl7pPr marL="29718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7pPr>
            <a:lvl8pPr marL="34290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8pPr>
            <a:lvl9pPr marL="38862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9pPr>
          </a:lstStyle>
          <a:p>
            <a:pPr algn="ctr" eaLnBrk="1" hangingPunct="1">
              <a:defRPr/>
            </a:pPr>
            <a:r>
              <a:rPr lang="en-US" altLang="zh-CN" sz="1950" dirty="0" smtClean="0">
                <a:solidFill>
                  <a:srgbClr val="A71F13"/>
                </a:solidFill>
                <a:latin typeface="微软雅黑" panose="020B0503020204020204" pitchFamily="34" charset="-122"/>
                <a:ea typeface="微软雅黑" panose="020B0503020204020204" pitchFamily="34" charset="-122"/>
                <a:cs typeface="Times New Roman" panose="02020603050405020304" pitchFamily="18" charset="0"/>
              </a:rPr>
              <a:t>A GLIMPSE OF CHINESE CULTURE</a:t>
            </a:r>
            <a:endParaRPr lang="zh-CN" altLang="en-US" sz="1950" dirty="0">
              <a:solidFill>
                <a:srgbClr val="A71F1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a:spLocks noChangeArrowheads="1"/>
          </p:cNvSpPr>
          <p:nvPr/>
        </p:nvSpPr>
        <p:spPr bwMode="auto">
          <a:xfrm>
            <a:off x="1600200" y="1993900"/>
            <a:ext cx="5943600" cy="862013"/>
          </a:xfrm>
          <a:prstGeom prst="rect">
            <a:avLst/>
          </a:prstGeom>
          <a:noFill/>
          <a:ln w="9525">
            <a:noFill/>
            <a:miter lim="800000"/>
          </a:ln>
        </p:spPr>
        <p:txBody>
          <a:bodyPr>
            <a:spAutoFit/>
          </a:bodyPr>
          <a:lstStyle/>
          <a:p>
            <a:pPr algn="ctr" defTabSz="971550" eaLnBrk="1" hangingPunct="1"/>
            <a:r>
              <a:rPr lang="zh-CN" altLang="en-US" sz="5000" dirty="0" smtClean="0">
                <a:solidFill>
                  <a:srgbClr val="A71F13"/>
                </a:solidFill>
                <a:latin typeface="冬青黑体简体中文 W6" panose="02010600030101010101" charset="-122"/>
                <a:ea typeface="冬青黑体简体中文 W6" panose="02010600030101010101" charset="-122"/>
                <a:cs typeface="冬青黑体简体中文 W6" panose="02010600030101010101" charset="-122"/>
              </a:rPr>
              <a:t>中国文化概况</a:t>
            </a:r>
            <a:endParaRPr lang="zh-CN" altLang="en-US" sz="5000" dirty="0">
              <a:solidFill>
                <a:srgbClr val="A71F13"/>
              </a:solidFill>
              <a:latin typeface="冬青黑体简体中文 W6" panose="02010600030101010101" charset="-122"/>
              <a:ea typeface="冬青黑体简体中文 W6" panose="02010600030101010101" charset="-122"/>
              <a:cs typeface="冬青黑体简体中文 W6" panose="02010600030101010101" charset="-122"/>
            </a:endParaRPr>
          </a:p>
        </p:txBody>
      </p:sp>
      <p:grpSp>
        <p:nvGrpSpPr>
          <p:cNvPr id="9" name="组合 8"/>
          <p:cNvGrpSpPr/>
          <p:nvPr/>
        </p:nvGrpSpPr>
        <p:grpSpPr bwMode="auto">
          <a:xfrm>
            <a:off x="2051050" y="3073400"/>
            <a:ext cx="5041900" cy="392113"/>
            <a:chOff x="2051050" y="3073190"/>
            <a:chExt cx="5041900" cy="391978"/>
          </a:xfrm>
        </p:grpSpPr>
        <p:cxnSp>
          <p:nvCxnSpPr>
            <p:cNvPr id="10" name="直接连接符 9"/>
            <p:cNvCxnSpPr/>
            <p:nvPr/>
          </p:nvCxnSpPr>
          <p:spPr>
            <a:xfrm>
              <a:off x="2051050" y="3269972"/>
              <a:ext cx="2305050"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5369" name="Picture 6" descr="G:\360data\重要数据\桌面\1031654654-3.png"/>
            <p:cNvPicPr>
              <a:picLocks noChangeAspect="1" noChangeArrowheads="1"/>
            </p:cNvPicPr>
            <p:nvPr/>
          </p:nvPicPr>
          <p:blipFill>
            <a:blip r:embed="rId2" cstate="print"/>
            <a:srcRect/>
            <a:stretch>
              <a:fillRect/>
            </a:stretch>
          </p:blipFill>
          <p:spPr bwMode="auto">
            <a:xfrm>
              <a:off x="4391024" y="3073190"/>
              <a:ext cx="361951" cy="391978"/>
            </a:xfrm>
            <a:prstGeom prst="rect">
              <a:avLst/>
            </a:prstGeom>
            <a:noFill/>
            <a:ln w="9525">
              <a:noFill/>
              <a:miter lim="800000"/>
              <a:headEnd/>
              <a:tailEnd/>
            </a:ln>
          </p:spPr>
        </p:pic>
        <p:cxnSp>
          <p:nvCxnSpPr>
            <p:cNvPr id="12" name="直接连接符 11"/>
            <p:cNvCxnSpPr/>
            <p:nvPr/>
          </p:nvCxnSpPr>
          <p:spPr>
            <a:xfrm>
              <a:off x="4787900" y="3269972"/>
              <a:ext cx="2305050"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pic>
        <p:nvPicPr>
          <p:cNvPr id="15367" name="Picture 4" descr="C:\Documents and Settings\Administrator\桌面\素材\miaoyu1.png"/>
          <p:cNvPicPr>
            <a:picLocks noChangeAspect="1" noChangeArrowheads="1"/>
          </p:cNvPicPr>
          <p:nvPr/>
        </p:nvPicPr>
        <p:blipFill>
          <a:blip r:embed="rId3" cstate="print"/>
          <a:srcRect/>
          <a:stretch>
            <a:fillRect/>
          </a:stretch>
        </p:blipFill>
        <p:spPr bwMode="auto">
          <a:xfrm>
            <a:off x="7092950" y="0"/>
            <a:ext cx="2044700" cy="1924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16" presetClass="entr" presetSubtype="37"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12" name="组合 11"/>
          <p:cNvGrpSpPr/>
          <p:nvPr/>
        </p:nvGrpSpPr>
        <p:grpSpPr>
          <a:xfrm>
            <a:off x="-2340768" y="121196"/>
            <a:ext cx="11484768" cy="878916"/>
            <a:chOff x="-2340768" y="121196"/>
            <a:chExt cx="11484768" cy="878916"/>
          </a:xfrm>
        </p:grpSpPr>
        <p:grpSp>
          <p:nvGrpSpPr>
            <p:cNvPr id="20483"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2340768" y="121196"/>
              <a:ext cx="969543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Features of Chinese Food</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21" name="TextBox 20"/>
          <p:cNvSpPr txBox="1"/>
          <p:nvPr/>
        </p:nvSpPr>
        <p:spPr>
          <a:xfrm>
            <a:off x="899592" y="1705372"/>
            <a:ext cx="7275658" cy="461665"/>
          </a:xfrm>
          <a:prstGeom prst="rect">
            <a:avLst/>
          </a:prstGeom>
          <a:noFill/>
        </p:spPr>
        <p:txBody>
          <a:bodyPr wrap="square" rtlCol="0">
            <a:spAutoFit/>
          </a:bodyPr>
          <a:lstStyle/>
          <a:p>
            <a:pPr>
              <a:spcAft>
                <a:spcPts val="1200"/>
              </a:spcAft>
              <a:buSzPct val="55000"/>
            </a:pPr>
            <a:endParaRPr lang="en-US" altLang="zh-CN" sz="2400" dirty="0" smtClean="0"/>
          </a:p>
        </p:txBody>
      </p:sp>
      <p:sp>
        <p:nvSpPr>
          <p:cNvPr id="22" name="矩形 21"/>
          <p:cNvSpPr/>
          <p:nvPr/>
        </p:nvSpPr>
        <p:spPr>
          <a:xfrm>
            <a:off x="3263886" y="1181389"/>
            <a:ext cx="2808312" cy="461665"/>
          </a:xfrm>
          <a:prstGeom prst="rect">
            <a:avLst/>
          </a:prstGeom>
        </p:spPr>
        <p:txBody>
          <a:bodyPr wrap="square">
            <a:spAutoFit/>
          </a:bodyPr>
          <a:lstStyle/>
          <a:p>
            <a:pPr algn="ctr"/>
            <a:endParaRPr lang="zh-CN" altLang="en-US" sz="2400" dirty="0">
              <a:solidFill>
                <a:schemeClr val="accent6">
                  <a:lumMod val="50000"/>
                </a:schemeClr>
              </a:solidFill>
            </a:endParaRPr>
          </a:p>
        </p:txBody>
      </p:sp>
      <p:sp>
        <p:nvSpPr>
          <p:cNvPr id="13" name="矩形 12"/>
          <p:cNvSpPr/>
          <p:nvPr/>
        </p:nvSpPr>
        <p:spPr>
          <a:xfrm>
            <a:off x="857224" y="1285864"/>
            <a:ext cx="7704856" cy="3753485"/>
          </a:xfrm>
          <a:prstGeom prst="rect">
            <a:avLst/>
          </a:prstGeom>
        </p:spPr>
        <p:txBody>
          <a:bodyPr wrap="square">
            <a:spAutoFit/>
          </a:bodyPr>
          <a:lstStyle/>
          <a:p>
            <a:pPr eaLnBrk="1" hangingPunct="1">
              <a:defRPr/>
            </a:pPr>
            <a:r>
              <a:rPr lang="en-US" altLang="zh-CN" dirty="0" smtClean="0">
                <a:solidFill>
                  <a:srgbClr val="DA1804"/>
                </a:solidFill>
              </a:rPr>
              <a:t>        </a:t>
            </a:r>
            <a:r>
              <a:rPr lang="en-US" altLang="zh-CN" sz="2800" b="1" dirty="0" smtClean="0">
                <a:solidFill>
                  <a:schemeClr val="accent6">
                    <a:lumMod val="50000"/>
                  </a:schemeClr>
                </a:solidFill>
              </a:rPr>
              <a:t>Seasonings</a:t>
            </a:r>
            <a:endParaRPr lang="en-US" altLang="zh-CN" sz="2800" b="1" dirty="0" smtClean="0">
              <a:solidFill>
                <a:schemeClr val="accent6">
                  <a:lumMod val="50000"/>
                </a:schemeClr>
              </a:solidFill>
            </a:endParaRPr>
          </a:p>
          <a:p>
            <a:pPr eaLnBrk="1" hangingPunct="1">
              <a:defRPr/>
            </a:pPr>
            <a:endParaRPr lang="en-US" altLang="zh-CN" sz="2800" b="1" dirty="0" smtClean="0">
              <a:solidFill>
                <a:schemeClr val="accent6">
                  <a:lumMod val="50000"/>
                </a:schemeClr>
              </a:solidFill>
            </a:endParaRPr>
          </a:p>
          <a:p>
            <a:pPr lvl="1" eaLnBrk="1" hangingPunct="1">
              <a:buSzPct val="60000"/>
              <a:buFont typeface="Wingdings" panose="05000000000000000000" pitchFamily="2" charset="2"/>
              <a:buChar char="l"/>
              <a:defRPr/>
            </a:pPr>
            <a:r>
              <a:rPr lang="en-US" altLang="zh-CN" sz="2600" dirty="0" smtClean="0">
                <a:solidFill>
                  <a:schemeClr val="tx1">
                    <a:lumMod val="95000"/>
                    <a:lumOff val="5000"/>
                  </a:schemeClr>
                </a:solidFill>
              </a:rPr>
              <a:t>  taste mainly depends on the seasonings. </a:t>
            </a:r>
            <a:endParaRPr lang="en-US" altLang="zh-CN" sz="2600" dirty="0" smtClean="0">
              <a:solidFill>
                <a:schemeClr val="tx1">
                  <a:lumMod val="95000"/>
                  <a:lumOff val="5000"/>
                </a:schemeClr>
              </a:solidFill>
            </a:endParaRPr>
          </a:p>
          <a:p>
            <a:pPr lvl="1" eaLnBrk="1" hangingPunct="1">
              <a:buSzPct val="60000"/>
              <a:buFont typeface="Wingdings" panose="05000000000000000000" pitchFamily="2" charset="2"/>
              <a:buChar char="l"/>
              <a:defRPr/>
            </a:pPr>
            <a:r>
              <a:rPr lang="en-US" altLang="zh-CN" sz="2600" dirty="0" smtClean="0">
                <a:solidFill>
                  <a:schemeClr val="tx1">
                    <a:lumMod val="95000"/>
                    <a:lumOff val="5000"/>
                  </a:schemeClr>
                </a:solidFill>
              </a:rPr>
              <a:t>  many tastes</a:t>
            </a:r>
            <a:r>
              <a:rPr lang="en-US" altLang="zh-CN" sz="2600" dirty="0" smtClean="0">
                <a:solidFill>
                  <a:schemeClr val="tx1">
                    <a:lumMod val="95000"/>
                    <a:lumOff val="5000"/>
                  </a:schemeClr>
                </a:solidFill>
                <a:latin typeface="Arial" panose="020B0604020202020204"/>
              </a:rPr>
              <a:t>—</a:t>
            </a:r>
            <a:r>
              <a:rPr lang="en-US" altLang="zh-CN" sz="2600" dirty="0" smtClean="0">
                <a:solidFill>
                  <a:schemeClr val="tx1">
                    <a:lumMod val="95000"/>
                    <a:lumOff val="5000"/>
                  </a:schemeClr>
                </a:solidFill>
              </a:rPr>
              <a:t>salty (salt, soy sauce), sweet (sugar, honey), sour (vinegar), fragrant (</a:t>
            </a:r>
            <a:r>
              <a:rPr lang="en-US" altLang="zh-CN" sz="2600" dirty="0" smtClean="0">
                <a:solidFill>
                  <a:srgbClr val="FF0000"/>
                </a:solidFill>
              </a:rPr>
              <a:t>sesame oil</a:t>
            </a:r>
            <a:r>
              <a:rPr lang="en-US" altLang="zh-CN" sz="2600" dirty="0" smtClean="0">
                <a:solidFill>
                  <a:schemeClr val="tx1">
                    <a:lumMod val="95000"/>
                    <a:lumOff val="5000"/>
                  </a:schemeClr>
                </a:solidFill>
              </a:rPr>
              <a:t>,</a:t>
            </a:r>
            <a:r>
              <a:rPr lang="zh-CN" altLang="en-US" sz="2600" dirty="0" smtClean="0">
                <a:solidFill>
                  <a:schemeClr val="tx1">
                    <a:lumMod val="95000"/>
                    <a:lumOff val="5000"/>
                  </a:schemeClr>
                </a:solidFill>
              </a:rPr>
              <a:t>芝麻油</a:t>
            </a:r>
            <a:r>
              <a:rPr lang="en-US" altLang="zh-CN" sz="2600" dirty="0" smtClean="0">
                <a:solidFill>
                  <a:schemeClr val="tx1">
                    <a:lumMod val="95000"/>
                    <a:lumOff val="5000"/>
                  </a:schemeClr>
                </a:solidFill>
              </a:rPr>
              <a:t> </a:t>
            </a:r>
            <a:r>
              <a:rPr lang="en-US" altLang="zh-CN" sz="2600" dirty="0" smtClean="0">
                <a:solidFill>
                  <a:srgbClr val="FF0000"/>
                </a:solidFill>
              </a:rPr>
              <a:t>coriander</a:t>
            </a:r>
            <a:r>
              <a:rPr lang="zh-CN" altLang="en-US" sz="2600" dirty="0" smtClean="0">
                <a:solidFill>
                  <a:srgbClr val="FF0000"/>
                </a:solidFill>
              </a:rPr>
              <a:t>香菜</a:t>
            </a:r>
            <a:r>
              <a:rPr lang="en-US" altLang="zh-CN" sz="2600" dirty="0" smtClean="0">
                <a:solidFill>
                  <a:schemeClr val="tx1">
                    <a:lumMod val="95000"/>
                    <a:lumOff val="5000"/>
                  </a:schemeClr>
                </a:solidFill>
              </a:rPr>
              <a:t>, wine), spicy(chilli, garlic, ginger), tangy</a:t>
            </a:r>
            <a:r>
              <a:rPr lang="zh-CN" altLang="en-US" sz="2600" dirty="0" smtClean="0">
                <a:solidFill>
                  <a:schemeClr val="tx1">
                    <a:lumMod val="95000"/>
                    <a:lumOff val="5000"/>
                  </a:schemeClr>
                </a:solidFill>
              </a:rPr>
              <a:t>浓烈的</a:t>
            </a:r>
            <a:r>
              <a:rPr lang="en-US" altLang="zh-CN" sz="2600" dirty="0" smtClean="0">
                <a:solidFill>
                  <a:schemeClr val="tx1">
                    <a:lumMod val="95000"/>
                    <a:lumOff val="5000"/>
                  </a:schemeClr>
                </a:solidFill>
              </a:rPr>
              <a:t>(monosodium glutamate or MSG), bitter(dried tangerine</a:t>
            </a:r>
            <a:r>
              <a:rPr lang="zh-CN" altLang="en-US" sz="2600" dirty="0" smtClean="0">
                <a:solidFill>
                  <a:schemeClr val="tx1">
                    <a:lumMod val="95000"/>
                    <a:lumOff val="5000"/>
                  </a:schemeClr>
                </a:solidFill>
              </a:rPr>
              <a:t>陈皮</a:t>
            </a:r>
            <a:r>
              <a:rPr lang="en-US" altLang="zh-CN" sz="2600" dirty="0" smtClean="0">
                <a:solidFill>
                  <a:schemeClr val="tx1">
                    <a:lumMod val="95000"/>
                    <a:lumOff val="5000"/>
                  </a:schemeClr>
                </a:solidFill>
              </a:rPr>
              <a:t>, bitter apricot kernel</a:t>
            </a:r>
            <a:r>
              <a:rPr lang="zh-CN" altLang="en-US" sz="2600" dirty="0" smtClean="0">
                <a:solidFill>
                  <a:schemeClr val="tx1">
                    <a:lumMod val="95000"/>
                    <a:lumOff val="5000"/>
                  </a:schemeClr>
                </a:solidFill>
              </a:rPr>
              <a:t>苦杏仁</a:t>
            </a:r>
            <a:r>
              <a:rPr lang="en-US" altLang="zh-CN" sz="2600" dirty="0" smtClean="0">
                <a:solidFill>
                  <a:schemeClr val="tx1">
                    <a:lumMod val="95000"/>
                    <a:lumOff val="5000"/>
                  </a:schemeClr>
                </a:solidFill>
              </a:rPr>
              <a:t>),etc</a:t>
            </a:r>
            <a:r>
              <a:rPr lang="en-US" altLang="zh-CN" sz="2600" dirty="0" smtClean="0">
                <a:solidFill>
                  <a:schemeClr val="accent6">
                    <a:lumMod val="50000"/>
                  </a:schemeClr>
                </a:solidFill>
              </a:rPr>
              <a:t>.</a:t>
            </a:r>
            <a:endParaRPr lang="en-US" altLang="zh-CN" sz="2600" dirty="0" smtClean="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nodePh="1">
                                  <p:stCondLst>
                                    <p:cond delay="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slide(fromBottom)">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11" name="组合 10"/>
          <p:cNvGrpSpPr/>
          <p:nvPr/>
        </p:nvGrpSpPr>
        <p:grpSpPr>
          <a:xfrm>
            <a:off x="-1476672" y="121196"/>
            <a:ext cx="10620672" cy="878123"/>
            <a:chOff x="-1476672" y="121196"/>
            <a:chExt cx="10620672" cy="878123"/>
          </a:xfrm>
        </p:grpSpPr>
        <p:grpSp>
          <p:nvGrpSpPr>
            <p:cNvPr id="14"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5" name="TextBox 8"/>
            <p:cNvSpPr txBox="1">
              <a:spLocks noChangeArrowheads="1"/>
            </p:cNvSpPr>
            <p:nvPr/>
          </p:nvSpPr>
          <p:spPr bwMode="auto">
            <a:xfrm>
              <a:off x="-1476672"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Features of Chinese Food</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12" name="矩形 11"/>
          <p:cNvSpPr/>
          <p:nvPr/>
        </p:nvSpPr>
        <p:spPr>
          <a:xfrm>
            <a:off x="1007096" y="1428740"/>
            <a:ext cx="8136904" cy="3293209"/>
          </a:xfrm>
          <a:prstGeom prst="rect">
            <a:avLst/>
          </a:prstGeom>
        </p:spPr>
        <p:txBody>
          <a:bodyPr wrap="square">
            <a:spAutoFit/>
          </a:bodyPr>
          <a:lstStyle/>
          <a:p>
            <a:pPr eaLnBrk="1" hangingPunct="1">
              <a:defRPr/>
            </a:pPr>
            <a:r>
              <a:rPr lang="en-US" altLang="zh-CN" sz="2600" b="1" i="1" dirty="0" smtClean="0">
                <a:solidFill>
                  <a:schemeClr val="accent6">
                    <a:lumMod val="50000"/>
                  </a:schemeClr>
                </a:solidFill>
              </a:rPr>
              <a:t>      Yin-yang</a:t>
            </a:r>
            <a:r>
              <a:rPr lang="en-US" altLang="zh-CN" sz="2600" b="1" dirty="0" smtClean="0">
                <a:solidFill>
                  <a:schemeClr val="accent6">
                    <a:lumMod val="50000"/>
                  </a:schemeClr>
                </a:solidFill>
              </a:rPr>
              <a:t>  Principle</a:t>
            </a:r>
            <a:endParaRPr lang="en-US" altLang="zh-CN" sz="2600" b="1" dirty="0" smtClean="0">
              <a:solidFill>
                <a:schemeClr val="accent6">
                  <a:lumMod val="50000"/>
                </a:schemeClr>
              </a:solidFill>
            </a:endParaRPr>
          </a:p>
          <a:p>
            <a:pPr eaLnBrk="1" hangingPunct="1">
              <a:defRPr/>
            </a:pPr>
            <a:endParaRPr lang="en-US" altLang="zh-CN" sz="2600" b="1" dirty="0" smtClean="0">
              <a:solidFill>
                <a:schemeClr val="accent6">
                  <a:lumMod val="50000"/>
                </a:schemeClr>
              </a:solidFill>
            </a:endParaRPr>
          </a:p>
          <a:p>
            <a:pPr lvl="1" eaLnBrk="1" hangingPunct="1">
              <a:buSzPct val="60000"/>
              <a:defRPr/>
            </a:pPr>
            <a:r>
              <a:rPr lang="en-US" altLang="zh-CN" sz="2600" dirty="0" smtClean="0">
                <a:solidFill>
                  <a:schemeClr val="tx1">
                    <a:lumMod val="95000"/>
                    <a:lumOff val="5000"/>
                  </a:schemeClr>
                </a:solidFill>
              </a:rPr>
              <a:t>Each food has its own characteristics of </a:t>
            </a:r>
            <a:r>
              <a:rPr lang="en-US" altLang="zh-CN" sz="2600" i="1" dirty="0" smtClean="0">
                <a:solidFill>
                  <a:schemeClr val="tx1">
                    <a:lumMod val="95000"/>
                    <a:lumOff val="5000"/>
                  </a:schemeClr>
                </a:solidFill>
              </a:rPr>
              <a:t>yin</a:t>
            </a:r>
            <a:r>
              <a:rPr lang="en-US" altLang="zh-CN" sz="2600" dirty="0" smtClean="0">
                <a:solidFill>
                  <a:schemeClr val="tx1">
                    <a:lumMod val="95000"/>
                    <a:lumOff val="5000"/>
                  </a:schemeClr>
                </a:solidFill>
              </a:rPr>
              <a:t> or </a:t>
            </a:r>
            <a:r>
              <a:rPr lang="en-US" altLang="zh-CN" sz="2600" i="1" dirty="0" smtClean="0">
                <a:solidFill>
                  <a:schemeClr val="tx1">
                    <a:lumMod val="95000"/>
                    <a:lumOff val="5000"/>
                  </a:schemeClr>
                </a:solidFill>
              </a:rPr>
              <a:t>yang</a:t>
            </a:r>
            <a:r>
              <a:rPr lang="en-US" altLang="zh-CN" sz="2600" dirty="0" smtClean="0">
                <a:solidFill>
                  <a:schemeClr val="tx1">
                    <a:lumMod val="95000"/>
                    <a:lumOff val="5000"/>
                  </a:schemeClr>
                </a:solidFill>
              </a:rPr>
              <a:t>.</a:t>
            </a:r>
            <a:endParaRPr lang="en-US" altLang="zh-CN" sz="2600" dirty="0" smtClean="0">
              <a:solidFill>
                <a:schemeClr val="tx1">
                  <a:lumMod val="95000"/>
                  <a:lumOff val="5000"/>
                </a:schemeClr>
              </a:solidFill>
            </a:endParaRPr>
          </a:p>
          <a:p>
            <a:pPr lvl="1" eaLnBrk="1" hangingPunct="1">
              <a:buSzPct val="60000"/>
              <a:defRPr/>
            </a:pPr>
            <a:endParaRPr lang="en-US" altLang="zh-CN" sz="2600" dirty="0" smtClean="0">
              <a:solidFill>
                <a:schemeClr val="tx1">
                  <a:lumMod val="95000"/>
                  <a:lumOff val="5000"/>
                </a:schemeClr>
              </a:solidFill>
            </a:endParaRPr>
          </a:p>
          <a:p>
            <a:pPr lvl="1" eaLnBrk="1" hangingPunct="1">
              <a:buSzPct val="60000"/>
              <a:buFont typeface="Wingdings" panose="05000000000000000000" pitchFamily="2" charset="2"/>
              <a:buChar char="l"/>
              <a:defRPr/>
            </a:pPr>
            <a:r>
              <a:rPr lang="en-US" altLang="zh-CN" sz="2600" dirty="0" smtClean="0">
                <a:solidFill>
                  <a:schemeClr val="tx1">
                    <a:lumMod val="95000"/>
                    <a:lumOff val="5000"/>
                  </a:schemeClr>
                </a:solidFill>
              </a:rPr>
              <a:t>  </a:t>
            </a:r>
            <a:r>
              <a:rPr lang="en-US" altLang="zh-CN" sz="2600" i="1" dirty="0" smtClean="0">
                <a:solidFill>
                  <a:schemeClr val="tx1">
                    <a:lumMod val="95000"/>
                    <a:lumOff val="5000"/>
                  </a:schemeClr>
                </a:solidFill>
              </a:rPr>
              <a:t>Yin</a:t>
            </a:r>
            <a:r>
              <a:rPr lang="en-US" altLang="zh-CN" sz="2600" dirty="0" smtClean="0">
                <a:solidFill>
                  <a:schemeClr val="tx1">
                    <a:lumMod val="95000"/>
                    <a:lumOff val="5000"/>
                  </a:schemeClr>
                </a:solidFill>
              </a:rPr>
              <a:t> foods    : thin, cold ,low calories. </a:t>
            </a:r>
            <a:endParaRPr lang="en-US" altLang="zh-CN" sz="2600" dirty="0" smtClean="0">
              <a:solidFill>
                <a:schemeClr val="tx1">
                  <a:lumMod val="95000"/>
                  <a:lumOff val="5000"/>
                </a:schemeClr>
              </a:solidFill>
            </a:endParaRPr>
          </a:p>
          <a:p>
            <a:pPr lvl="1" eaLnBrk="1" hangingPunct="1">
              <a:defRPr/>
            </a:pPr>
            <a:r>
              <a:rPr lang="en-US" altLang="zh-CN" sz="2600" dirty="0" smtClean="0">
                <a:solidFill>
                  <a:schemeClr val="tx1">
                    <a:lumMod val="95000"/>
                    <a:lumOff val="5000"/>
                  </a:schemeClr>
                </a:solidFill>
              </a:rPr>
              <a:t>                        Boiling makes food yin. </a:t>
            </a:r>
            <a:endParaRPr lang="en-US" altLang="zh-CN" sz="2600" dirty="0" smtClean="0">
              <a:solidFill>
                <a:schemeClr val="tx1">
                  <a:lumMod val="95000"/>
                  <a:lumOff val="5000"/>
                </a:schemeClr>
              </a:solidFill>
            </a:endParaRPr>
          </a:p>
          <a:p>
            <a:pPr lvl="1" eaLnBrk="1" hangingPunct="1">
              <a:buSzPct val="60000"/>
              <a:buFont typeface="Wingdings" panose="05000000000000000000" pitchFamily="2" charset="2"/>
              <a:buChar char="l"/>
              <a:defRPr/>
            </a:pPr>
            <a:r>
              <a:rPr lang="en-US" altLang="zh-CN" sz="2600" i="1" dirty="0" smtClean="0">
                <a:solidFill>
                  <a:schemeClr val="tx1">
                    <a:lumMod val="95000"/>
                    <a:lumOff val="5000"/>
                  </a:schemeClr>
                </a:solidFill>
              </a:rPr>
              <a:t>  Yang</a:t>
            </a:r>
            <a:r>
              <a:rPr lang="en-US" altLang="zh-CN" sz="2600" dirty="0" smtClean="0">
                <a:solidFill>
                  <a:schemeClr val="tx1">
                    <a:lumMod val="95000"/>
                    <a:lumOff val="5000"/>
                  </a:schemeClr>
                </a:solidFill>
              </a:rPr>
              <a:t> foods : rich, spicy, hot ,high calories.</a:t>
            </a:r>
            <a:endParaRPr lang="en-US" altLang="zh-CN" sz="2600" dirty="0" smtClean="0">
              <a:solidFill>
                <a:schemeClr val="tx1">
                  <a:lumMod val="95000"/>
                  <a:lumOff val="5000"/>
                </a:schemeClr>
              </a:solidFill>
            </a:endParaRPr>
          </a:p>
          <a:p>
            <a:pPr lvl="1" eaLnBrk="1" hangingPunct="1">
              <a:defRPr/>
            </a:pPr>
            <a:r>
              <a:rPr lang="en-US" altLang="zh-CN" sz="2600" dirty="0" smtClean="0">
                <a:solidFill>
                  <a:schemeClr val="tx1">
                    <a:lumMod val="95000"/>
                    <a:lumOff val="5000"/>
                  </a:schemeClr>
                </a:solidFill>
              </a:rPr>
              <a:t>                        Frying makes food yang. </a:t>
            </a:r>
            <a:endParaRPr lang="zh-CN" altLang="en-US" sz="2600" dirty="0">
              <a:solidFill>
                <a:schemeClr val="tx1">
                  <a:lumMod val="95000"/>
                  <a:lumOff val="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linds(horizontal)">
                                      <p:cBhvr>
                                        <p:cTn id="7" dur="500"/>
                                        <p:tgtEl>
                                          <p:spTgt spid="1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blinds(horizontal)">
                                      <p:cBhvr>
                                        <p:cTn id="10" dur="500"/>
                                        <p:tgtEl>
                                          <p:spTgt spid="1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blinds(horizontal)">
                                      <p:cBhvr>
                                        <p:cTn id="13" dur="500"/>
                                        <p:tgtEl>
                                          <p:spTgt spid="12">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xEl>
                                              <p:pRg st="6" end="6"/>
                                            </p:txEl>
                                          </p:spTgt>
                                        </p:tgtEl>
                                        <p:attrNameLst>
                                          <p:attrName>style.visibility</p:attrName>
                                        </p:attrNameLst>
                                      </p:cBhvr>
                                      <p:to>
                                        <p:strVal val="visible"/>
                                      </p:to>
                                    </p:set>
                                    <p:animEffect transition="in" filter="blinds(horizontal)">
                                      <p:cBhvr>
                                        <p:cTn id="16" dur="500"/>
                                        <p:tgtEl>
                                          <p:spTgt spid="12">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Effect transition="in" filter="blinds(horizontal)">
                                      <p:cBhvr>
                                        <p:cTn id="19"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xfrm>
            <a:off x="6858016" y="5286392"/>
            <a:ext cx="2133600" cy="303212"/>
          </a:xfrm>
          <a:noFill/>
          <a:ln>
            <a:miter lim="800000"/>
          </a:ln>
        </p:spPr>
        <p:txBody>
          <a:bodyPr/>
          <a:lstStyle/>
          <a:p>
            <a:fld id="{6DC83767-297E-4BF8-845B-5970FB2FB146}" type="slidenum">
              <a:rPr lang="zh-CN" altLang="en-US"/>
            </a:fld>
            <a:endParaRPr lang="zh-CN" altLang="en-US" dirty="0"/>
          </a:p>
        </p:txBody>
      </p:sp>
      <p:grpSp>
        <p:nvGrpSpPr>
          <p:cNvPr id="12" name="组合 11"/>
          <p:cNvGrpSpPr/>
          <p:nvPr/>
        </p:nvGrpSpPr>
        <p:grpSpPr>
          <a:xfrm>
            <a:off x="-1836712" y="121196"/>
            <a:ext cx="10980712" cy="878123"/>
            <a:chOff x="-1836712" y="121196"/>
            <a:chExt cx="10980712" cy="878123"/>
          </a:xfrm>
        </p:grpSpPr>
        <p:grpSp>
          <p:nvGrpSpPr>
            <p:cNvPr id="13"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4" name="TextBox 8"/>
            <p:cNvSpPr txBox="1">
              <a:spLocks noChangeArrowheads="1"/>
            </p:cNvSpPr>
            <p:nvPr/>
          </p:nvSpPr>
          <p:spPr bwMode="auto">
            <a:xfrm>
              <a:off x="-1836712" y="121196"/>
              <a:ext cx="864966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Features of Chinese Food</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19" name="矩形 18"/>
          <p:cNvSpPr/>
          <p:nvPr/>
        </p:nvSpPr>
        <p:spPr>
          <a:xfrm>
            <a:off x="431032" y="1357302"/>
            <a:ext cx="8712968" cy="3419398"/>
          </a:xfrm>
          <a:prstGeom prst="rect">
            <a:avLst/>
          </a:prstGeom>
        </p:spPr>
        <p:txBody>
          <a:bodyPr wrap="square">
            <a:spAutoFit/>
          </a:bodyPr>
          <a:lstStyle/>
          <a:p>
            <a:pPr eaLnBrk="1" hangingPunct="1">
              <a:lnSpc>
                <a:spcPct val="90000"/>
              </a:lnSpc>
              <a:defRPr/>
            </a:pPr>
            <a:r>
              <a:rPr lang="en-US" altLang="zh-CN" sz="2400" b="1" dirty="0" smtClean="0">
                <a:solidFill>
                  <a:schemeClr val="accent6">
                    <a:lumMod val="50000"/>
                  </a:schemeClr>
                </a:solidFill>
              </a:rPr>
              <a:t>Medicinal Function</a:t>
            </a:r>
            <a:r>
              <a:rPr lang="en-US" altLang="zh-CN" sz="2400" dirty="0" smtClean="0">
                <a:solidFill>
                  <a:schemeClr val="accent6">
                    <a:lumMod val="50000"/>
                  </a:schemeClr>
                </a:solidFill>
              </a:rPr>
              <a:t> </a:t>
            </a:r>
            <a:endParaRPr lang="en-US" altLang="zh-CN" sz="2400" dirty="0" smtClean="0">
              <a:solidFill>
                <a:schemeClr val="accent6">
                  <a:lumMod val="50000"/>
                </a:schemeClr>
              </a:solidFill>
            </a:endParaRPr>
          </a:p>
          <a:p>
            <a:pPr eaLnBrk="1" hangingPunct="1">
              <a:lnSpc>
                <a:spcPct val="90000"/>
              </a:lnSpc>
              <a:defRPr/>
            </a:pPr>
            <a:endParaRPr lang="en-US" altLang="zh-CN" sz="2400" dirty="0" smtClean="0">
              <a:solidFill>
                <a:schemeClr val="accent6">
                  <a:lumMod val="50000"/>
                </a:schemeClr>
              </a:solidFill>
            </a:endParaRPr>
          </a:p>
          <a:p>
            <a:pPr marL="360045" lvl="1" eaLnBrk="1" hangingPunct="1">
              <a:spcBef>
                <a:spcPts val="500"/>
              </a:spcBef>
              <a:buSzPct val="60000"/>
              <a:buFont typeface="Wingdings" panose="05000000000000000000" pitchFamily="2" charset="2"/>
              <a:buChar char="l"/>
              <a:defRPr/>
            </a:pPr>
            <a:r>
              <a:rPr lang="en-US" altLang="zh-CN" sz="2800" dirty="0" smtClean="0">
                <a:solidFill>
                  <a:schemeClr val="tx1">
                    <a:lumMod val="95000"/>
                    <a:lumOff val="5000"/>
                  </a:schemeClr>
                </a:solidFill>
              </a:rPr>
              <a:t>  </a:t>
            </a:r>
            <a:r>
              <a:rPr lang="en-US" altLang="zh-CN" sz="2400" dirty="0" smtClean="0">
                <a:solidFill>
                  <a:schemeClr val="tx1">
                    <a:lumMod val="95000"/>
                    <a:lumOff val="5000"/>
                  </a:schemeClr>
                </a:solidFill>
              </a:rPr>
              <a:t>based on traditional Chinese herbal medicine practice</a:t>
            </a:r>
            <a:endParaRPr lang="en-US" altLang="zh-CN" sz="2400" dirty="0" smtClean="0">
              <a:solidFill>
                <a:schemeClr val="tx1">
                  <a:lumMod val="95000"/>
                  <a:lumOff val="5000"/>
                </a:schemeClr>
              </a:solidFill>
            </a:endParaRPr>
          </a:p>
          <a:p>
            <a:pPr marL="360045" lvl="1" eaLnBrk="1" hangingPunct="1">
              <a:spcBef>
                <a:spcPts val="500"/>
              </a:spcBef>
              <a:buSzPct val="60000"/>
              <a:buFont typeface="Wingdings" panose="05000000000000000000" pitchFamily="2" charset="2"/>
              <a:buChar char="l"/>
              <a:defRPr/>
            </a:pPr>
            <a:r>
              <a:rPr lang="en-US" altLang="zh-CN" sz="2400" dirty="0" smtClean="0">
                <a:solidFill>
                  <a:schemeClr val="tx1">
                    <a:lumMod val="95000"/>
                    <a:lumOff val="5000"/>
                  </a:schemeClr>
                </a:solidFill>
              </a:rPr>
              <a:t>  combines strictly processed traditional Chinese medicine with </a:t>
            </a:r>
            <a:endParaRPr lang="en-US" altLang="zh-CN" sz="2400" dirty="0" smtClean="0">
              <a:solidFill>
                <a:schemeClr val="tx1">
                  <a:lumMod val="95000"/>
                  <a:lumOff val="5000"/>
                </a:schemeClr>
              </a:solidFill>
            </a:endParaRPr>
          </a:p>
          <a:p>
            <a:pPr marL="360045" lvl="1" eaLnBrk="1" hangingPunct="1">
              <a:spcBef>
                <a:spcPts val="500"/>
              </a:spcBef>
              <a:buSzPct val="60000"/>
              <a:defRPr/>
            </a:pPr>
            <a:r>
              <a:rPr lang="en-US" altLang="zh-CN" sz="2400" dirty="0" smtClean="0">
                <a:solidFill>
                  <a:schemeClr val="tx1">
                    <a:lumMod val="95000"/>
                    <a:lumOff val="5000"/>
                  </a:schemeClr>
                </a:solidFill>
              </a:rPr>
              <a:t>    traditional culinary materials </a:t>
            </a:r>
            <a:endParaRPr lang="en-US" altLang="zh-CN" sz="2400" dirty="0" smtClean="0">
              <a:solidFill>
                <a:schemeClr val="tx1">
                  <a:lumMod val="95000"/>
                  <a:lumOff val="5000"/>
                </a:schemeClr>
              </a:solidFill>
            </a:endParaRPr>
          </a:p>
          <a:p>
            <a:pPr marL="360045" lvl="1" eaLnBrk="1" hangingPunct="1">
              <a:spcBef>
                <a:spcPts val="500"/>
              </a:spcBef>
              <a:buSzPct val="60000"/>
              <a:buFont typeface="Wingdings" panose="05000000000000000000" pitchFamily="2" charset="2"/>
              <a:buChar char="l"/>
              <a:defRPr/>
            </a:pPr>
            <a:r>
              <a:rPr lang="en-US" altLang="zh-CN" sz="2400" dirty="0" smtClean="0">
                <a:solidFill>
                  <a:schemeClr val="tx1">
                    <a:lumMod val="95000"/>
                    <a:lumOff val="5000"/>
                  </a:schemeClr>
                </a:solidFill>
              </a:rPr>
              <a:t>  produce delicious food with health-restoring functions</a:t>
            </a:r>
            <a:endParaRPr lang="en-US" altLang="zh-CN" sz="2400" dirty="0" smtClean="0">
              <a:solidFill>
                <a:schemeClr val="tx1">
                  <a:lumMod val="95000"/>
                  <a:lumOff val="5000"/>
                </a:schemeClr>
              </a:solidFill>
            </a:endParaRPr>
          </a:p>
          <a:p>
            <a:pPr marL="360045" lvl="1" eaLnBrk="1" hangingPunct="1">
              <a:spcBef>
                <a:spcPts val="500"/>
              </a:spcBef>
              <a:buSzPct val="60000"/>
              <a:buFont typeface="Wingdings" panose="05000000000000000000" pitchFamily="2" charset="2"/>
              <a:buChar char="l"/>
              <a:defRPr/>
            </a:pPr>
            <a:r>
              <a:rPr lang="en-US" altLang="zh-CN" sz="2400" dirty="0" smtClean="0">
                <a:solidFill>
                  <a:schemeClr val="tx1">
                    <a:lumMod val="95000"/>
                    <a:lumOff val="5000"/>
                  </a:schemeClr>
                </a:solidFill>
              </a:rPr>
              <a:t>  a food tonic is much better than a medicine in </a:t>
            </a:r>
            <a:r>
              <a:rPr lang="en-US" altLang="zh-CN" sz="2400" dirty="0" smtClean="0">
                <a:solidFill>
                  <a:srgbClr val="FF0000"/>
                </a:solidFill>
              </a:rPr>
              <a:t>fortifying</a:t>
            </a:r>
            <a:r>
              <a:rPr lang="en-US" altLang="zh-CN" sz="2400" dirty="0" smtClean="0">
                <a:solidFill>
                  <a:schemeClr val="tx1">
                    <a:lumMod val="95000"/>
                    <a:lumOff val="5000"/>
                  </a:schemeClr>
                </a:solidFill>
              </a:rPr>
              <a:t> one's </a:t>
            </a:r>
            <a:endParaRPr lang="en-US" altLang="zh-CN" sz="2400" dirty="0" smtClean="0">
              <a:solidFill>
                <a:schemeClr val="tx1">
                  <a:lumMod val="95000"/>
                  <a:lumOff val="5000"/>
                </a:schemeClr>
              </a:solidFill>
            </a:endParaRPr>
          </a:p>
          <a:p>
            <a:pPr marL="360045" lvl="1" eaLnBrk="1" hangingPunct="1">
              <a:spcBef>
                <a:spcPts val="500"/>
              </a:spcBef>
              <a:buSzPct val="60000"/>
              <a:defRPr/>
            </a:pPr>
            <a:r>
              <a:rPr lang="en-US" altLang="zh-CN" sz="2400" dirty="0" smtClean="0">
                <a:solidFill>
                  <a:schemeClr val="tx1">
                    <a:lumMod val="95000"/>
                    <a:lumOff val="5000"/>
                  </a:schemeClr>
                </a:solidFill>
              </a:rPr>
              <a:t>    health</a:t>
            </a:r>
            <a:endParaRPr lang="en-US" altLang="zh-CN" sz="2400" dirty="0" smtClean="0">
              <a:solidFill>
                <a:schemeClr val="tx1">
                  <a:lumMod val="95000"/>
                  <a:lumOff val="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anim calcmode="lin" valueType="num">
                                      <p:cBhvr>
                                        <p:cTn id="7" dur="1000" fill="hold"/>
                                        <p:tgtEl>
                                          <p:spTgt spid="19">
                                            <p:txEl>
                                              <p:pRg st="2" end="2"/>
                                            </p:txEl>
                                          </p:spTgt>
                                        </p:tgtEl>
                                        <p:attrNameLst>
                                          <p:attrName>ppt_x</p:attrName>
                                        </p:attrNameLst>
                                      </p:cBhvr>
                                      <p:tavLst>
                                        <p:tav tm="0">
                                          <p:val>
                                            <p:strVal val="#ppt_x-.2"/>
                                          </p:val>
                                        </p:tav>
                                        <p:tav tm="100000">
                                          <p:val>
                                            <p:strVal val="#ppt_x"/>
                                          </p:val>
                                        </p:tav>
                                      </p:tavLst>
                                    </p:anim>
                                    <p:anim calcmode="lin" valueType="num">
                                      <p:cBhvr>
                                        <p:cTn id="8" dur="1000" fill="hold"/>
                                        <p:tgtEl>
                                          <p:spTgt spid="1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9">
                                            <p:txEl>
                                              <p:pRg st="2" end="2"/>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19">
                                            <p:txEl>
                                              <p:pRg st="3" end="3"/>
                                            </p:txEl>
                                          </p:spTgt>
                                        </p:tgtEl>
                                        <p:attrNameLst>
                                          <p:attrName>style.visibility</p:attrName>
                                        </p:attrNameLst>
                                      </p:cBhvr>
                                      <p:to>
                                        <p:strVal val="visible"/>
                                      </p:to>
                                    </p:set>
                                    <p:anim calcmode="lin" valueType="num">
                                      <p:cBhvr>
                                        <p:cTn id="12" dur="1000" fill="hold"/>
                                        <p:tgtEl>
                                          <p:spTgt spid="19">
                                            <p:txEl>
                                              <p:pRg st="3" end="3"/>
                                            </p:txEl>
                                          </p:spTgt>
                                        </p:tgtEl>
                                        <p:attrNameLst>
                                          <p:attrName>ppt_x</p:attrName>
                                        </p:attrNameLst>
                                      </p:cBhvr>
                                      <p:tavLst>
                                        <p:tav tm="0">
                                          <p:val>
                                            <p:strVal val="#ppt_x-.2"/>
                                          </p:val>
                                        </p:tav>
                                        <p:tav tm="100000">
                                          <p:val>
                                            <p:strVal val="#ppt_x"/>
                                          </p:val>
                                        </p:tav>
                                      </p:tavLst>
                                    </p:anim>
                                    <p:anim calcmode="lin" valueType="num">
                                      <p:cBhvr>
                                        <p:cTn id="13" dur="1000" fill="hold"/>
                                        <p:tgtEl>
                                          <p:spTgt spid="19">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9">
                                            <p:txEl>
                                              <p:pRg st="3" end="3"/>
                                            </p:txEl>
                                          </p:spTgt>
                                        </p:tgtEl>
                                      </p:cBhvr>
                                    </p:animEffect>
                                  </p:childTnLst>
                                </p:cTn>
                              </p:par>
                              <p:par>
                                <p:cTn id="15" presetID="29" presetClass="entr" presetSubtype="0" fill="hold" nodeType="with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anim calcmode="lin" valueType="num">
                                      <p:cBhvr>
                                        <p:cTn id="17" dur="1000" fill="hold"/>
                                        <p:tgtEl>
                                          <p:spTgt spid="19">
                                            <p:txEl>
                                              <p:pRg st="4" end="4"/>
                                            </p:txEl>
                                          </p:spTgt>
                                        </p:tgtEl>
                                        <p:attrNameLst>
                                          <p:attrName>ppt_x</p:attrName>
                                        </p:attrNameLst>
                                      </p:cBhvr>
                                      <p:tavLst>
                                        <p:tav tm="0">
                                          <p:val>
                                            <p:strVal val="#ppt_x-.2"/>
                                          </p:val>
                                        </p:tav>
                                        <p:tav tm="100000">
                                          <p:val>
                                            <p:strVal val="#ppt_x"/>
                                          </p:val>
                                        </p:tav>
                                      </p:tavLst>
                                    </p:anim>
                                    <p:anim calcmode="lin" valueType="num">
                                      <p:cBhvr>
                                        <p:cTn id="18" dur="1000" fill="hold"/>
                                        <p:tgtEl>
                                          <p:spTgt spid="19">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9">
                                            <p:txEl>
                                              <p:pRg st="4" end="4"/>
                                            </p:txEl>
                                          </p:spTgt>
                                        </p:tgtEl>
                                      </p:cBhvr>
                                    </p:animEffect>
                                  </p:childTnLst>
                                </p:cTn>
                              </p:par>
                              <p:par>
                                <p:cTn id="20" presetID="29" presetClass="entr" presetSubtype="0" fill="hold" nodeType="withEffect">
                                  <p:stCondLst>
                                    <p:cond delay="0"/>
                                  </p:stCondLst>
                                  <p:childTnLst>
                                    <p:set>
                                      <p:cBhvr>
                                        <p:cTn id="21" dur="1" fill="hold">
                                          <p:stCondLst>
                                            <p:cond delay="0"/>
                                          </p:stCondLst>
                                        </p:cTn>
                                        <p:tgtEl>
                                          <p:spTgt spid="19">
                                            <p:txEl>
                                              <p:pRg st="5" end="5"/>
                                            </p:txEl>
                                          </p:spTgt>
                                        </p:tgtEl>
                                        <p:attrNameLst>
                                          <p:attrName>style.visibility</p:attrName>
                                        </p:attrNameLst>
                                      </p:cBhvr>
                                      <p:to>
                                        <p:strVal val="visible"/>
                                      </p:to>
                                    </p:set>
                                    <p:anim calcmode="lin" valueType="num">
                                      <p:cBhvr>
                                        <p:cTn id="22" dur="1000" fill="hold"/>
                                        <p:tgtEl>
                                          <p:spTgt spid="19">
                                            <p:txEl>
                                              <p:pRg st="5" end="5"/>
                                            </p:txEl>
                                          </p:spTgt>
                                        </p:tgtEl>
                                        <p:attrNameLst>
                                          <p:attrName>ppt_x</p:attrName>
                                        </p:attrNameLst>
                                      </p:cBhvr>
                                      <p:tavLst>
                                        <p:tav tm="0">
                                          <p:val>
                                            <p:strVal val="#ppt_x-.2"/>
                                          </p:val>
                                        </p:tav>
                                        <p:tav tm="100000">
                                          <p:val>
                                            <p:strVal val="#ppt_x"/>
                                          </p:val>
                                        </p:tav>
                                      </p:tavLst>
                                    </p:anim>
                                    <p:anim calcmode="lin" valueType="num">
                                      <p:cBhvr>
                                        <p:cTn id="23" dur="1000" fill="hold"/>
                                        <p:tgtEl>
                                          <p:spTgt spid="19">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9">
                                            <p:txEl>
                                              <p:pRg st="5" end="5"/>
                                            </p:txEl>
                                          </p:spTgt>
                                        </p:tgtEl>
                                      </p:cBhvr>
                                    </p:animEffect>
                                  </p:childTnLst>
                                </p:cTn>
                              </p:par>
                              <p:par>
                                <p:cTn id="25" presetID="29" presetClass="entr" presetSubtype="0" fill="hold" nodeType="with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anim calcmode="lin" valueType="num">
                                      <p:cBhvr>
                                        <p:cTn id="27" dur="1000" fill="hold"/>
                                        <p:tgtEl>
                                          <p:spTgt spid="19">
                                            <p:txEl>
                                              <p:pRg st="6" end="6"/>
                                            </p:txEl>
                                          </p:spTgt>
                                        </p:tgtEl>
                                        <p:attrNameLst>
                                          <p:attrName>ppt_x</p:attrName>
                                        </p:attrNameLst>
                                      </p:cBhvr>
                                      <p:tavLst>
                                        <p:tav tm="0">
                                          <p:val>
                                            <p:strVal val="#ppt_x-.2"/>
                                          </p:val>
                                        </p:tav>
                                        <p:tav tm="100000">
                                          <p:val>
                                            <p:strVal val="#ppt_x"/>
                                          </p:val>
                                        </p:tav>
                                      </p:tavLst>
                                    </p:anim>
                                    <p:anim calcmode="lin" valueType="num">
                                      <p:cBhvr>
                                        <p:cTn id="28" dur="1000" fill="hold"/>
                                        <p:tgtEl>
                                          <p:spTgt spid="19">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29" dur="1000"/>
                                        <p:tgtEl>
                                          <p:spTgt spid="19">
                                            <p:txEl>
                                              <p:pRg st="6" end="6"/>
                                            </p:txEl>
                                          </p:spTgt>
                                        </p:tgtEl>
                                      </p:cBhvr>
                                    </p:animEffect>
                                  </p:childTnLst>
                                </p:cTn>
                              </p:par>
                              <p:par>
                                <p:cTn id="30" presetID="29" presetClass="entr" presetSubtype="0" fill="hold" nodeType="withEffect">
                                  <p:stCondLst>
                                    <p:cond delay="0"/>
                                  </p:stCondLst>
                                  <p:childTnLst>
                                    <p:set>
                                      <p:cBhvr>
                                        <p:cTn id="31" dur="1" fill="hold">
                                          <p:stCondLst>
                                            <p:cond delay="0"/>
                                          </p:stCondLst>
                                        </p:cTn>
                                        <p:tgtEl>
                                          <p:spTgt spid="19">
                                            <p:txEl>
                                              <p:pRg st="7" end="7"/>
                                            </p:txEl>
                                          </p:spTgt>
                                        </p:tgtEl>
                                        <p:attrNameLst>
                                          <p:attrName>style.visibility</p:attrName>
                                        </p:attrNameLst>
                                      </p:cBhvr>
                                      <p:to>
                                        <p:strVal val="visible"/>
                                      </p:to>
                                    </p:set>
                                    <p:anim calcmode="lin" valueType="num">
                                      <p:cBhvr>
                                        <p:cTn id="32" dur="1000" fill="hold"/>
                                        <p:tgtEl>
                                          <p:spTgt spid="19">
                                            <p:txEl>
                                              <p:pRg st="7" end="7"/>
                                            </p:txEl>
                                          </p:spTgt>
                                        </p:tgtEl>
                                        <p:attrNameLst>
                                          <p:attrName>ppt_x</p:attrName>
                                        </p:attrNameLst>
                                      </p:cBhvr>
                                      <p:tavLst>
                                        <p:tav tm="0">
                                          <p:val>
                                            <p:strVal val="#ppt_x-.2"/>
                                          </p:val>
                                        </p:tav>
                                        <p:tav tm="100000">
                                          <p:val>
                                            <p:strVal val="#ppt_x"/>
                                          </p:val>
                                        </p:tav>
                                      </p:tavLst>
                                    </p:anim>
                                    <p:anim calcmode="lin" valueType="num">
                                      <p:cBhvr>
                                        <p:cTn id="33" dur="1000" fill="hold"/>
                                        <p:tgtEl>
                                          <p:spTgt spid="19">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34" dur="10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770747" y="1129308"/>
            <a:ext cx="1308000" cy="4629446"/>
            <a:chOff x="1152671" y="1129902"/>
            <a:chExt cx="1308316" cy="4627995"/>
          </a:xfrm>
        </p:grpSpPr>
        <p:sp>
          <p:nvSpPr>
            <p:cNvPr id="6" name="矩形 5"/>
            <p:cNvSpPr/>
            <p:nvPr/>
          </p:nvSpPr>
          <p:spPr>
            <a:xfrm>
              <a:off x="1188358" y="393830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descr="G:\360data\重要数据\桌面\东京国际朝日学院\素材\168126.jpg"/>
            <p:cNvPicPr>
              <a:picLocks noChangeAspect="1" noChangeArrowheads="1"/>
            </p:cNvPicPr>
            <p:nvPr/>
          </p:nvPicPr>
          <p:blipFill>
            <a:blip r:embed="rId1" cstate="print">
              <a:duotone>
                <a:schemeClr val="accent5">
                  <a:shade val="45000"/>
                  <a:satMod val="135000"/>
                </a:schemeClr>
                <a:prstClr val="white"/>
              </a:duotone>
            </a:blip>
            <a:stretch>
              <a:fillRect/>
            </a:stretch>
          </p:blipFill>
          <p:spPr bwMode="auto">
            <a:xfrm>
              <a:off x="1187622" y="1129902"/>
              <a:ext cx="1273365" cy="2663461"/>
            </a:xfrm>
            <a:prstGeom prst="rect">
              <a:avLst/>
            </a:prstGeom>
            <a:noFill/>
            <a:ln w="9525">
              <a:noFill/>
              <a:miter lim="800000"/>
              <a:headEnd/>
              <a:tailEnd/>
            </a:ln>
          </p:spPr>
        </p:pic>
        <p:sp>
          <p:nvSpPr>
            <p:cNvPr id="8" name="TextBox 7"/>
            <p:cNvSpPr txBox="1"/>
            <p:nvPr/>
          </p:nvSpPr>
          <p:spPr bwMode="auto">
            <a:xfrm>
              <a:off x="1389731" y="2379438"/>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52671" y="4225651"/>
              <a:ext cx="1307020" cy="1532246"/>
            </a:xfrm>
            <a:prstGeom prst="rect">
              <a:avLst/>
            </a:prstGeom>
            <a:noFill/>
            <a:ln w="9525">
              <a:noFill/>
              <a:miter lim="800000"/>
            </a:ln>
          </p:spPr>
          <p:txBody>
            <a:bodyPr wrap="none">
              <a:spAutoFit/>
            </a:bodyPr>
            <a:lstStyle/>
            <a:p>
              <a:pPr algn="ctr" defTabSz="878205" eaLnBrk="1" hangingPunct="1">
                <a:lnSpc>
                  <a:spcPct val="120000"/>
                </a:lnSpc>
              </a:pPr>
              <a:r>
                <a:rPr lang="en-US" altLang="zh-CN" b="1" dirty="0" smtClean="0">
                  <a:solidFill>
                    <a:schemeClr val="bg1">
                      <a:lumMod val="50000"/>
                    </a:schemeClr>
                  </a:solidFill>
                  <a:latin typeface="+mj-lt"/>
                </a:rPr>
                <a:t>Fe</a:t>
              </a:r>
              <a:r>
                <a:rPr lang="en-US" altLang="zh-CN" b="1" dirty="0" smtClean="0">
                  <a:solidFill>
                    <a:schemeClr val="bg1">
                      <a:lumMod val="50000"/>
                    </a:schemeClr>
                  </a:solidFill>
                </a:rPr>
                <a:t>atures of </a:t>
              </a:r>
              <a:endParaRPr lang="en-US" altLang="zh-CN" b="1" dirty="0" smtClean="0">
                <a:solidFill>
                  <a:schemeClr val="bg1">
                    <a:lumMod val="50000"/>
                  </a:schemeClr>
                </a:solidFill>
              </a:endParaRPr>
            </a:p>
            <a:p>
              <a:pPr algn="ctr" defTabSz="878205" eaLnBrk="1" hangingPunct="1">
                <a:lnSpc>
                  <a:spcPct val="120000"/>
                </a:lnSpc>
              </a:pPr>
              <a:r>
                <a:rPr lang="en-US" altLang="zh-CN" b="1" dirty="0" smtClean="0">
                  <a:solidFill>
                    <a:schemeClr val="bg1">
                      <a:lumMod val="50000"/>
                    </a:schemeClr>
                  </a:solidFill>
                </a:rPr>
                <a:t>Chinese</a:t>
              </a:r>
              <a:endParaRPr lang="en-US" altLang="zh-CN" b="1" dirty="0" smtClean="0">
                <a:solidFill>
                  <a:schemeClr val="bg1">
                    <a:lumMod val="50000"/>
                  </a:schemeClr>
                </a:solidFill>
              </a:endParaRPr>
            </a:p>
            <a:p>
              <a:pPr algn="ctr" defTabSz="878205" eaLnBrk="1" hangingPunct="1">
                <a:lnSpc>
                  <a:spcPct val="120000"/>
                </a:lnSpc>
              </a:pPr>
              <a:r>
                <a:rPr lang="en-US" altLang="zh-CN" b="1" dirty="0" smtClean="0">
                  <a:solidFill>
                    <a:schemeClr val="bg1">
                      <a:lumMod val="50000"/>
                    </a:schemeClr>
                  </a:solidFill>
                </a:rPr>
                <a:t> Food</a:t>
              </a:r>
              <a:r>
                <a:rPr lang="en-US" altLang="zh-CN" b="1" dirty="0" smtClean="0">
                  <a:solidFill>
                    <a:schemeClr val="bg1">
                      <a:lumMod val="50000"/>
                    </a:schemeClr>
                  </a:solidFill>
                  <a:ea typeface="冬青黑体简体中文 W6" panose="02010600030101010101" charset="-122"/>
                  <a:cs typeface="冬青黑体简体中文 W6" panose="02010600030101010101" charset="-122"/>
                </a:rPr>
                <a:t> </a:t>
              </a:r>
              <a:endParaRPr lang="en-US" altLang="zh-CN" b="1" dirty="0" smtClean="0">
                <a:solidFill>
                  <a:schemeClr val="bg1">
                    <a:lumMod val="50000"/>
                  </a:schemeClr>
                </a:solidFill>
                <a:ea typeface="冬青黑体简体中文 W6" panose="02010600030101010101" charset="-122"/>
                <a:cs typeface="冬青黑体简体中文 W6" panose="02010600030101010101" charset="-122"/>
              </a:endParaRPr>
            </a:p>
            <a:p>
              <a:pPr algn="ctr" defTabSz="878205" eaLnBrk="1" hangingPunct="1">
                <a:lnSpc>
                  <a:spcPct val="120000"/>
                </a:lnSpc>
              </a:pPr>
              <a:endParaRPr lang="en-US" altLang="zh-CN" sz="2400" b="1" dirty="0" smtClean="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3" name="组合 9"/>
          <p:cNvGrpSpPr/>
          <p:nvPr/>
        </p:nvGrpSpPr>
        <p:grpSpPr bwMode="auto">
          <a:xfrm>
            <a:off x="2038480" y="1142988"/>
            <a:ext cx="1438086" cy="4191190"/>
            <a:chOff x="2488009" y="1142384"/>
            <a:chExt cx="1438433" cy="4191291"/>
          </a:xfrm>
        </p:grpSpPr>
        <p:sp>
          <p:nvSpPr>
            <p:cNvPr id="11" name="矩形 10"/>
            <p:cNvSpPr/>
            <p:nvPr/>
          </p:nvSpPr>
          <p:spPr>
            <a:xfrm>
              <a:off x="2586319" y="3938051"/>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descr="G:\360data\重要数据\桌面\未标题-1.jpg"/>
            <p:cNvPicPr>
              <a:picLocks noChangeAspect="1" noChangeArrowheads="1"/>
            </p:cNvPicPr>
            <p:nvPr/>
          </p:nvPicPr>
          <p:blipFill>
            <a:blip r:embed="rId2" cstate="print"/>
            <a:stretch>
              <a:fillRect/>
            </a:stretch>
          </p:blipFill>
          <p:spPr bwMode="auto">
            <a:xfrm>
              <a:off x="2585586" y="1142384"/>
              <a:ext cx="1273364" cy="27147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2787692" y="2379437"/>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488009" y="4225652"/>
              <a:ext cx="1438433" cy="1108023"/>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A71F13"/>
                  </a:solidFill>
                </a:rPr>
                <a:t>Eight Regional </a:t>
              </a:r>
              <a:endParaRPr lang="en-US" altLang="zh-CN" sz="1600" b="1" dirty="0" smtClean="0">
                <a:solidFill>
                  <a:srgbClr val="A71F13"/>
                </a:solidFill>
              </a:endParaRPr>
            </a:p>
            <a:p>
              <a:pPr algn="ctr" defTabSz="878205" eaLnBrk="1" hangingPunct="1">
                <a:lnSpc>
                  <a:spcPct val="120000"/>
                </a:lnSpc>
              </a:pPr>
              <a:r>
                <a:rPr lang="en-US" altLang="zh-CN" sz="1600" b="1" dirty="0" smtClean="0">
                  <a:solidFill>
                    <a:srgbClr val="A71F13"/>
                  </a:solidFill>
                </a:rPr>
                <a:t>Cuisines</a:t>
              </a:r>
              <a:endParaRPr lang="zh-CN" altLang="en-US" sz="1600" b="1" dirty="0" smtClean="0">
                <a:solidFill>
                  <a:srgbClr val="A71F13"/>
                </a:solidFill>
                <a:ea typeface="冬青黑体简体中文 W6" panose="02010600030101010101" charset="-122"/>
                <a:cs typeface="冬青黑体简体中文 W6" panose="02010600030101010101" charset="-122"/>
              </a:endParaRPr>
            </a:p>
            <a:p>
              <a:pPr algn="ctr" defTabSz="878205" eaLnBrk="1" hangingPunct="1">
                <a:lnSpc>
                  <a:spcPct val="120000"/>
                </a:lnSpc>
              </a:pPr>
              <a:endParaRPr lang="zh-CN" altLang="en-US" sz="2300" b="1" dirty="0">
                <a:solidFill>
                  <a:srgbClr val="A71F13"/>
                </a:solidFill>
                <a:latin typeface="+mj-lt"/>
                <a:ea typeface="冬青黑体简体中文 W6" panose="02010600030101010101" charset="-122"/>
                <a:cs typeface="冬青黑体简体中文 W6" panose="02010600030101010101" charset="-122"/>
              </a:endParaRPr>
            </a:p>
          </p:txBody>
        </p:sp>
      </p:grpSp>
      <p:grpSp>
        <p:nvGrpSpPr>
          <p:cNvPr id="4" name="组合 14"/>
          <p:cNvGrpSpPr/>
          <p:nvPr/>
        </p:nvGrpSpPr>
        <p:grpSpPr bwMode="auto">
          <a:xfrm>
            <a:off x="4788024" y="1129308"/>
            <a:ext cx="1506758" cy="3855332"/>
            <a:chOff x="5259218" y="1130089"/>
            <a:chExt cx="1507121" cy="3853919"/>
          </a:xfrm>
        </p:grpSpPr>
        <p:sp>
          <p:nvSpPr>
            <p:cNvPr id="16" name="矩形 15"/>
            <p:cNvSpPr/>
            <p:nvPr/>
          </p:nvSpPr>
          <p:spPr>
            <a:xfrm>
              <a:off x="5322624" y="3938341"/>
              <a:ext cx="1271894"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7" name="Picture 7"/>
            <p:cNvPicPr>
              <a:picLocks noChangeAspect="1" noChangeArrowheads="1"/>
            </p:cNvPicPr>
            <p:nvPr/>
          </p:nvPicPr>
          <p:blipFill>
            <a:blip r:embed="rId3" cstate="print">
              <a:duotone>
                <a:schemeClr val="accent5">
                  <a:shade val="45000"/>
                  <a:satMod val="135000"/>
                </a:schemeClr>
                <a:prstClr val="white"/>
              </a:duotone>
            </a:blip>
            <a:stretch>
              <a:fillRect/>
            </a:stretch>
          </p:blipFill>
          <p:spPr bwMode="auto">
            <a:xfrm>
              <a:off x="5321888" y="1130089"/>
              <a:ext cx="1273365" cy="266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bwMode="auto">
            <a:xfrm>
              <a:off x="5523996"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7" name="TextBox 18"/>
            <p:cNvSpPr txBox="1">
              <a:spLocks noChangeArrowheads="1"/>
            </p:cNvSpPr>
            <p:nvPr/>
          </p:nvSpPr>
          <p:spPr bwMode="auto">
            <a:xfrm>
              <a:off x="5259218" y="4153316"/>
              <a:ext cx="1507121" cy="830692"/>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chemeClr val="accent6">
                      <a:lumMod val="50000"/>
                    </a:schemeClr>
                  </a:solidFill>
                </a:rPr>
                <a:t> </a:t>
              </a:r>
              <a:r>
                <a:rPr lang="en-US" altLang="zh-CN" sz="1600" b="1" dirty="0" smtClean="0">
                  <a:solidFill>
                    <a:schemeClr val="bg1">
                      <a:lumMod val="50000"/>
                    </a:schemeClr>
                  </a:solidFill>
                </a:rPr>
                <a:t>Table</a:t>
              </a:r>
              <a:r>
                <a:rPr lang="en-US" altLang="zh-CN" sz="1600" b="1" dirty="0" smtClean="0">
                  <a:solidFill>
                    <a:schemeClr val="accent6">
                      <a:lumMod val="50000"/>
                    </a:schemeClr>
                  </a:solidFill>
                </a:rPr>
                <a:t> </a:t>
              </a:r>
              <a:r>
                <a:rPr lang="en-US" altLang="zh-CN" sz="1600" b="1" dirty="0" smtClean="0">
                  <a:solidFill>
                    <a:schemeClr val="bg1">
                      <a:lumMod val="50000"/>
                    </a:schemeClr>
                  </a:solidFill>
                </a:rPr>
                <a:t>Manners</a:t>
              </a:r>
              <a:endParaRPr lang="zh-CN" altLang="en-US" sz="1600" b="1" dirty="0" smtClean="0">
                <a:solidFill>
                  <a:schemeClr val="bg1">
                    <a:lumMod val="50000"/>
                  </a:schemeClr>
                </a:solidFill>
                <a:ea typeface="冬青黑体简体中文 W6" panose="02010600030101010101" charset="-122"/>
                <a:cs typeface="冬青黑体简体中文 W6" panose="02010600030101010101" charset="-122"/>
              </a:endParaRPr>
            </a:p>
            <a:p>
              <a:pPr algn="ctr" defTabSz="878205" eaLnBrk="1" hangingPunct="1">
                <a:lnSpc>
                  <a:spcPct val="120000"/>
                </a:lnSpc>
              </a:pPr>
              <a:endParaRPr lang="zh-CN" altLang="en-US" sz="1600" b="1" dirty="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5" name="组合 19"/>
          <p:cNvGrpSpPr/>
          <p:nvPr/>
        </p:nvGrpSpPr>
        <p:grpSpPr bwMode="auto">
          <a:xfrm>
            <a:off x="6208000" y="1129308"/>
            <a:ext cx="1273056" cy="3464747"/>
            <a:chOff x="6690042" y="1130091"/>
            <a:chExt cx="1273364" cy="3463475"/>
          </a:xfrm>
        </p:grpSpPr>
        <p:sp>
          <p:nvSpPr>
            <p:cNvPr id="21" name="矩形 20"/>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2" name="Picture 3" descr="G:\360data\重要数据\桌面\东京国际朝日学院\素材\10034648_7.jpg"/>
            <p:cNvPicPr>
              <a:picLocks noChangeAspect="1" noChangeArrowheads="1"/>
            </p:cNvPicPr>
            <p:nvPr/>
          </p:nvPicPr>
          <p:blipFill>
            <a:blip r:embed="rId4" cstate="print">
              <a:duotone>
                <a:schemeClr val="accent5">
                  <a:shade val="45000"/>
                  <a:satMod val="135000"/>
                </a:schemeClr>
                <a:prstClr val="white"/>
              </a:duotone>
            </a:blip>
            <a:stretch>
              <a:fillRect/>
            </a:stretch>
          </p:blipFill>
          <p:spPr bwMode="auto">
            <a:xfrm>
              <a:off x="6690042" y="1130091"/>
              <a:ext cx="1273364" cy="2663318"/>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5</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3" name="TextBox 23"/>
            <p:cNvSpPr txBox="1">
              <a:spLocks noChangeArrowheads="1"/>
            </p:cNvSpPr>
            <p:nvPr/>
          </p:nvSpPr>
          <p:spPr bwMode="auto">
            <a:xfrm>
              <a:off x="6720142" y="4225652"/>
              <a:ext cx="1185099" cy="367914"/>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n-lt"/>
                  <a:ea typeface="冬青黑体简体中文 W6" panose="02010600030101010101" charset="-122"/>
                  <a:cs typeface="冬青黑体简体中文 W6" panose="02010600030101010101" charset="-122"/>
                </a:rPr>
                <a:t>Chinese Tea</a:t>
              </a:r>
              <a:endParaRPr lang="zh-CN" altLang="en-US" sz="1600" b="1" dirty="0">
                <a:solidFill>
                  <a:srgbClr val="7F7F7F"/>
                </a:solidFill>
                <a:latin typeface="+mn-lt"/>
                <a:ea typeface="冬青黑体简体中文 W6" panose="02010600030101010101" charset="-122"/>
                <a:cs typeface="冬青黑体简体中文 W6" panose="02010600030101010101" charset="-122"/>
              </a:endParaRPr>
            </a:p>
          </p:txBody>
        </p:sp>
      </p:grpSp>
      <p:sp>
        <p:nvSpPr>
          <p:cNvPr id="18440" name="TextBox 24"/>
          <p:cNvSpPr txBox="1">
            <a:spLocks noChangeArrowheads="1"/>
          </p:cNvSpPr>
          <p:nvPr/>
        </p:nvSpPr>
        <p:spPr bwMode="auto">
          <a:xfrm>
            <a:off x="140229" y="265113"/>
            <a:ext cx="3297698" cy="1274195"/>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Culinary Culture</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a:p>
            <a:pPr algn="ctr" defTabSz="878205" eaLnBrk="1" hangingPunct="1">
              <a:lnSpc>
                <a:spcPct val="120000"/>
              </a:lnSpc>
            </a:pP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25"/>
          <p:cNvGrpSpPr/>
          <p:nvPr/>
        </p:nvGrpSpPr>
        <p:grpSpPr bwMode="auto">
          <a:xfrm>
            <a:off x="0" y="61913"/>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cstate="print"/>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9" name="组合 29"/>
          <p:cNvGrpSpPr/>
          <p:nvPr/>
        </p:nvGrpSpPr>
        <p:grpSpPr bwMode="auto">
          <a:xfrm>
            <a:off x="3298203" y="1129308"/>
            <a:ext cx="1646989" cy="4193521"/>
            <a:chOff x="3751511" y="1129902"/>
            <a:chExt cx="1647387" cy="4192205"/>
          </a:xfrm>
        </p:grpSpPr>
        <p:sp>
          <p:nvSpPr>
            <p:cNvPr id="31" name="矩形 30"/>
            <p:cNvSpPr/>
            <p:nvPr/>
          </p:nvSpPr>
          <p:spPr>
            <a:xfrm>
              <a:off x="3953796" y="3938302"/>
              <a:ext cx="1273482"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3" descr="C:\Documents and Settings\Administrator\桌面\素材\20051024196101111.jpg"/>
            <p:cNvPicPr>
              <a:picLocks noChangeAspect="1" noChangeArrowheads="1"/>
            </p:cNvPicPr>
            <p:nvPr/>
          </p:nvPicPr>
          <p:blipFill>
            <a:blip r:embed="rId6" cstate="print">
              <a:duotone>
                <a:schemeClr val="accent5">
                  <a:shade val="45000"/>
                  <a:satMod val="135000"/>
                </a:schemeClr>
                <a:prstClr val="white"/>
              </a:duotone>
            </a:blip>
            <a:stretch>
              <a:fillRect/>
            </a:stretch>
          </p:blipFill>
          <p:spPr bwMode="auto">
            <a:xfrm>
              <a:off x="3946709" y="1129902"/>
              <a:ext cx="1280394" cy="266346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a:off x="4155845"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46" name="TextBox 33"/>
            <p:cNvSpPr txBox="1">
              <a:spLocks noChangeArrowheads="1"/>
            </p:cNvSpPr>
            <p:nvPr/>
          </p:nvSpPr>
          <p:spPr bwMode="auto">
            <a:xfrm>
              <a:off x="3751511" y="4225548"/>
              <a:ext cx="1647387" cy="1096559"/>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Chinese Delicacy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A Bite of China </a:t>
              </a:r>
              <a:endParaRPr lang="en-US" altLang="zh-CN" sz="1600" b="1" dirty="0" smtClean="0">
                <a:solidFill>
                  <a:schemeClr val="bg1">
                    <a:lumMod val="50000"/>
                  </a:schemeClr>
                </a:solidFill>
              </a:endParaRPr>
            </a:p>
            <a:p>
              <a:pPr algn="ctr" defTabSz="878205" eaLnBrk="1" hangingPunct="1">
                <a:lnSpc>
                  <a:spcPct val="120000"/>
                </a:lnSpc>
              </a:pPr>
              <a:endParaRPr lang="en-US" altLang="zh-CN" sz="2400" b="1" dirty="0" smtClean="0">
                <a:solidFill>
                  <a:srgbClr val="7F7F7F"/>
                </a:solidFill>
                <a:latin typeface="+mj-lt"/>
              </a:endParaRPr>
            </a:p>
          </p:txBody>
        </p:sp>
      </p:grpSp>
      <p:grpSp>
        <p:nvGrpSpPr>
          <p:cNvPr id="10" name="组合 33"/>
          <p:cNvGrpSpPr/>
          <p:nvPr/>
        </p:nvGrpSpPr>
        <p:grpSpPr bwMode="auto">
          <a:xfrm>
            <a:off x="7596336" y="1129308"/>
            <a:ext cx="1346844" cy="3462164"/>
            <a:chOff x="6645725" y="1132671"/>
            <a:chExt cx="1347169" cy="3460895"/>
          </a:xfrm>
        </p:grpSpPr>
        <p:sp>
          <p:nvSpPr>
            <p:cNvPr id="35" name="矩形 34"/>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6" name="Picture 3" descr="G:\360data\重要数据\桌面\东京国际朝日学院\素材\10034648_7.jpg"/>
            <p:cNvPicPr>
              <a:picLocks noChangeAspect="1" noChangeArrowheads="1"/>
            </p:cNvPicPr>
            <p:nvPr/>
          </p:nvPicPr>
          <p:blipFill>
            <a:blip r:embed="rId7" cstate="print">
              <a:duotone>
                <a:schemeClr val="accent5">
                  <a:shade val="45000"/>
                  <a:satMod val="135000"/>
                </a:schemeClr>
                <a:prstClr val="white"/>
              </a:duotone>
            </a:blip>
            <a:stretch>
              <a:fillRect/>
            </a:stretch>
          </p:blipFill>
          <p:spPr bwMode="auto">
            <a:xfrm>
              <a:off x="6690042" y="1132671"/>
              <a:ext cx="1273364" cy="266331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6</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8" name="TextBox 23"/>
            <p:cNvSpPr txBox="1">
              <a:spLocks noChangeArrowheads="1"/>
            </p:cNvSpPr>
            <p:nvPr/>
          </p:nvSpPr>
          <p:spPr bwMode="auto">
            <a:xfrm>
              <a:off x="6645725" y="4225652"/>
              <a:ext cx="1347169" cy="367914"/>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j-lt"/>
                  <a:ea typeface="冬青黑体简体中文 W6" panose="02010600030101010101" charset="-122"/>
                  <a:cs typeface="冬青黑体简体中文 W6" panose="02010600030101010101" charset="-122"/>
                </a:rPr>
                <a:t>Chinese Wine</a:t>
              </a:r>
              <a:endParaRPr lang="zh-CN" altLang="en-US" sz="1600" b="1" dirty="0">
                <a:solidFill>
                  <a:srgbClr val="7F7F7F"/>
                </a:solidFill>
                <a:latin typeface="+mj-lt"/>
                <a:ea typeface="冬青黑体简体中文 W6" panose="02010600030101010101" charset="-122"/>
                <a:cs typeface="冬青黑体简体中文 W6" panose="02010600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Top)">
                                      <p:cBhvr>
                                        <p:cTn id="7" dur="500"/>
                                        <p:tgtEl>
                                          <p:spTgt spid="3"/>
                                        </p:tgtEl>
                                      </p:cBhvr>
                                    </p:animEffect>
                                  </p:childTnLst>
                                </p:cTn>
                              </p:par>
                              <p:par>
                                <p:cTn id="8" presetID="1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Bottom)">
                                      <p:cBhvr>
                                        <p:cTn id="10" dur="500"/>
                                        <p:tgtEl>
                                          <p:spTgt spid="2"/>
                                        </p:tgtEl>
                                      </p:cBhvr>
                                    </p:animEffect>
                                  </p:childTnLst>
                                </p:cTn>
                              </p:par>
                              <p:par>
                                <p:cTn id="11" presetID="1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lide(fromBottom)">
                                      <p:cBhvr>
                                        <p:cTn id="13" dur="500"/>
                                        <p:tgtEl>
                                          <p:spTgt spid="9"/>
                                        </p:tgtEl>
                                      </p:cBhvr>
                                    </p:animEffect>
                                  </p:childTnLst>
                                </p:cTn>
                              </p:par>
                              <p:par>
                                <p:cTn id="14" presetID="1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lide(fromTop)">
                                      <p:cBhvr>
                                        <p:cTn id="16" dur="500"/>
                                        <p:tgtEl>
                                          <p:spTgt spid="4"/>
                                        </p:tgtEl>
                                      </p:cBhvr>
                                    </p:animEffect>
                                  </p:childTnLst>
                                </p:cTn>
                              </p:par>
                              <p:par>
                                <p:cTn id="17" presetID="1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par>
                                <p:cTn id="20" presetID="12" presetClass="entr" presetSubtype="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lide(fromTop)">
                                      <p:cBhvr>
                                        <p:cTn id="22" dur="500"/>
                                        <p:tgtEl>
                                          <p:spTgt spid="10"/>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3"/>
                                        </p:tgtEl>
                                      </p:cBhvr>
                                    </p:animEffect>
                                    <p:animScale>
                                      <p:cBhvr>
                                        <p:cTn id="26"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14"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1" name="TextBox 8"/>
          <p:cNvSpPr txBox="1">
            <a:spLocks noChangeArrowheads="1"/>
          </p:cNvSpPr>
          <p:nvPr/>
        </p:nvSpPr>
        <p:spPr bwMode="auto">
          <a:xfrm>
            <a:off x="-1692696"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Eight Regional Cuisines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1357290" y="1857368"/>
            <a:ext cx="6984776" cy="2349361"/>
          </a:xfrm>
          <a:prstGeom prst="rect">
            <a:avLst/>
          </a:prstGeom>
        </p:spPr>
        <p:txBody>
          <a:bodyPr wrap="square">
            <a:spAutoFit/>
          </a:bodyPr>
          <a:lstStyle/>
          <a:p>
            <a:pPr marL="360045" algn="just" eaLnBrk="1" hangingPunct="1">
              <a:spcBef>
                <a:spcPts val="500"/>
              </a:spcBef>
              <a:buSzPct val="60000"/>
              <a:buFont typeface="Wingdings" panose="05000000000000000000" pitchFamily="2" charset="2"/>
              <a:buChar char="l"/>
              <a:defRPr/>
            </a:pPr>
            <a:r>
              <a:rPr lang="en-US" altLang="zh-CN" sz="2600" dirty="0" smtClean="0">
                <a:solidFill>
                  <a:schemeClr val="accent6">
                    <a:lumMod val="50000"/>
                  </a:schemeClr>
                </a:solidFill>
                <a:latin typeface="+mn-lt"/>
              </a:rPr>
              <a:t>  dishes vary from region to region</a:t>
            </a:r>
            <a:endParaRPr lang="en-US" altLang="zh-CN" sz="2600" dirty="0" smtClean="0">
              <a:solidFill>
                <a:schemeClr val="accent6">
                  <a:lumMod val="50000"/>
                </a:schemeClr>
              </a:solidFill>
              <a:latin typeface="+mn-lt"/>
            </a:endParaRPr>
          </a:p>
          <a:p>
            <a:pPr marL="360045" algn="just" eaLnBrk="1" hangingPunct="1">
              <a:spcBef>
                <a:spcPts val="500"/>
              </a:spcBef>
              <a:buSzPct val="60000"/>
              <a:buFont typeface="Wingdings" panose="05000000000000000000" pitchFamily="2" charset="2"/>
              <a:buChar char="l"/>
              <a:defRPr/>
            </a:pPr>
            <a:r>
              <a:rPr lang="en-US" altLang="zh-CN" sz="2600" dirty="0" smtClean="0">
                <a:solidFill>
                  <a:schemeClr val="accent6">
                    <a:lumMod val="50000"/>
                  </a:schemeClr>
                </a:solidFill>
                <a:latin typeface="+mn-lt"/>
              </a:rPr>
              <a:t>  tastes also differ regionally because of the </a:t>
            </a:r>
            <a:endParaRPr lang="en-US" altLang="zh-CN" sz="2600" dirty="0" smtClean="0">
              <a:solidFill>
                <a:schemeClr val="accent6">
                  <a:lumMod val="50000"/>
                </a:schemeClr>
              </a:solidFill>
              <a:latin typeface="+mn-lt"/>
            </a:endParaRPr>
          </a:p>
          <a:p>
            <a:pPr marL="360045" algn="just" eaLnBrk="1" hangingPunct="1">
              <a:spcBef>
                <a:spcPts val="500"/>
              </a:spcBef>
              <a:buSzPct val="60000"/>
              <a:defRPr/>
            </a:pPr>
            <a:r>
              <a:rPr lang="en-US" altLang="zh-CN" sz="2600" dirty="0" smtClean="0">
                <a:solidFill>
                  <a:schemeClr val="accent6">
                    <a:lumMod val="50000"/>
                  </a:schemeClr>
                </a:solidFill>
                <a:latin typeface="+mn-lt"/>
              </a:rPr>
              <a:t>    climatic differences</a:t>
            </a:r>
            <a:endParaRPr lang="en-US" altLang="zh-CN" sz="2600" dirty="0" smtClean="0">
              <a:solidFill>
                <a:schemeClr val="accent6">
                  <a:lumMod val="50000"/>
                </a:schemeClr>
              </a:solidFill>
              <a:latin typeface="+mn-lt"/>
            </a:endParaRPr>
          </a:p>
          <a:p>
            <a:pPr marL="360045" algn="just" eaLnBrk="1" hangingPunct="1">
              <a:spcBef>
                <a:spcPts val="500"/>
              </a:spcBef>
              <a:buSzPct val="60000"/>
              <a:buFont typeface="Wingdings" panose="05000000000000000000" pitchFamily="2" charset="2"/>
              <a:buChar char="l"/>
              <a:defRPr/>
            </a:pPr>
            <a:r>
              <a:rPr lang="en-US" altLang="zh-CN" sz="2600" dirty="0" smtClean="0">
                <a:solidFill>
                  <a:schemeClr val="accent6">
                    <a:lumMod val="50000"/>
                  </a:schemeClr>
                </a:solidFill>
                <a:latin typeface="+mn-lt"/>
              </a:rPr>
              <a:t>  “</a:t>
            </a:r>
            <a:r>
              <a:rPr lang="en-US" altLang="zh-CN" sz="2600" dirty="0" smtClean="0">
                <a:solidFill>
                  <a:srgbClr val="FF0000"/>
                </a:solidFill>
                <a:latin typeface="+mn-lt"/>
              </a:rPr>
              <a:t>sweet</a:t>
            </a:r>
            <a:r>
              <a:rPr lang="en-US" altLang="zh-CN" sz="2600" dirty="0" smtClean="0">
                <a:solidFill>
                  <a:schemeClr val="accent6">
                    <a:lumMod val="50000"/>
                  </a:schemeClr>
                </a:solidFill>
                <a:latin typeface="+mn-lt"/>
              </a:rPr>
              <a:t> in the south, </a:t>
            </a:r>
            <a:r>
              <a:rPr lang="en-US" altLang="zh-CN" sz="2600" dirty="0" smtClean="0">
                <a:solidFill>
                  <a:srgbClr val="FF0000"/>
                </a:solidFill>
                <a:latin typeface="+mn-lt"/>
              </a:rPr>
              <a:t>salty</a:t>
            </a:r>
            <a:r>
              <a:rPr lang="en-US" altLang="zh-CN" sz="2600" dirty="0" smtClean="0">
                <a:solidFill>
                  <a:schemeClr val="accent6">
                    <a:lumMod val="50000"/>
                  </a:schemeClr>
                </a:solidFill>
                <a:latin typeface="+mn-lt"/>
              </a:rPr>
              <a:t> in the north, </a:t>
            </a:r>
            <a:r>
              <a:rPr lang="en-US" altLang="zh-CN" sz="2600" dirty="0" smtClean="0">
                <a:solidFill>
                  <a:srgbClr val="FF0000"/>
                </a:solidFill>
                <a:latin typeface="+mn-lt"/>
              </a:rPr>
              <a:t>sour</a:t>
            </a:r>
            <a:r>
              <a:rPr lang="en-US" altLang="zh-CN" sz="2600" dirty="0" smtClean="0">
                <a:solidFill>
                  <a:schemeClr val="accent6">
                    <a:lumMod val="50000"/>
                  </a:schemeClr>
                </a:solidFill>
                <a:latin typeface="+mn-lt"/>
              </a:rPr>
              <a:t> in </a:t>
            </a:r>
            <a:endParaRPr lang="en-US" altLang="zh-CN" sz="2600" dirty="0" smtClean="0">
              <a:solidFill>
                <a:schemeClr val="accent6">
                  <a:lumMod val="50000"/>
                </a:schemeClr>
              </a:solidFill>
              <a:latin typeface="+mn-lt"/>
            </a:endParaRPr>
          </a:p>
          <a:p>
            <a:pPr marL="360045" algn="just" eaLnBrk="1" hangingPunct="1">
              <a:spcBef>
                <a:spcPts val="500"/>
              </a:spcBef>
              <a:buSzPct val="60000"/>
              <a:defRPr/>
            </a:pPr>
            <a:r>
              <a:rPr lang="en-US" altLang="zh-CN" sz="2600" dirty="0" smtClean="0">
                <a:solidFill>
                  <a:schemeClr val="accent6">
                    <a:lumMod val="50000"/>
                  </a:schemeClr>
                </a:solidFill>
                <a:latin typeface="+mn-lt"/>
              </a:rPr>
              <a:t>    the west and </a:t>
            </a:r>
            <a:r>
              <a:rPr lang="en-US" altLang="zh-CN" sz="2600" dirty="0" smtClean="0">
                <a:solidFill>
                  <a:srgbClr val="FF0000"/>
                </a:solidFill>
                <a:latin typeface="+mn-lt"/>
              </a:rPr>
              <a:t>spicy</a:t>
            </a:r>
            <a:r>
              <a:rPr lang="en-US" altLang="zh-CN" sz="2600" dirty="0" smtClean="0">
                <a:solidFill>
                  <a:schemeClr val="accent6">
                    <a:lumMod val="50000"/>
                  </a:schemeClr>
                </a:solidFill>
                <a:latin typeface="+mn-lt"/>
              </a:rPr>
              <a:t> in the east” </a:t>
            </a:r>
            <a:endParaRPr lang="en-US" altLang="zh-CN" sz="2600" dirty="0" smtClean="0">
              <a:solidFill>
                <a:schemeClr val="accent6">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p:cTn id="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3">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p:cTn id="11" dur="500" fill="hold"/>
                                        <p:tgtEl>
                                          <p:spTgt spid="1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13">
                                            <p:txEl>
                                              <p:pRg st="1" end="1"/>
                                            </p:txEl>
                                          </p:spTgt>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 calcmode="lin" valueType="num">
                                      <p:cBhvr>
                                        <p:cTn id="15" dur="500" fill="hold"/>
                                        <p:tgtEl>
                                          <p:spTgt spid="1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13">
                                            <p:txEl>
                                              <p:pRg st="2" end="2"/>
                                            </p:txEl>
                                          </p:spTgt>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p:cTn id="19" dur="500" fill="hold"/>
                                        <p:tgtEl>
                                          <p:spTgt spid="1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13">
                                            <p:txEl>
                                              <p:pRg st="3" end="3"/>
                                            </p:txEl>
                                          </p:spTgt>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 calcmode="lin" valueType="num">
                                      <p:cBhvr>
                                        <p:cTn id="23" dur="500" fill="hold"/>
                                        <p:tgtEl>
                                          <p:spTgt spid="13">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1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13"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8" name="Rectangle 5"/>
          <p:cNvSpPr txBox="1">
            <a:spLocks noChangeArrowheads="1"/>
          </p:cNvSpPr>
          <p:nvPr/>
        </p:nvSpPr>
        <p:spPr>
          <a:xfrm>
            <a:off x="842994" y="3714756"/>
            <a:ext cx="8229600" cy="2143140"/>
          </a:xfrm>
          <a:prstGeom prst="rect">
            <a:avLst/>
          </a:prstGeom>
        </p:spPr>
        <p:txBody>
          <a:bodyPr/>
          <a:lstStyle/>
          <a:p>
            <a:pPr marL="363855" marR="0" lvl="0" indent="-363855" algn="l" defTabSz="971550" rtl="0" eaLnBrk="0" fontAlgn="base" latinLnBrk="0" hangingPunct="0">
              <a:lnSpc>
                <a:spcPct val="9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
        <p:nvSpPr>
          <p:cNvPr id="19" name="Rectangle 6"/>
          <p:cNvSpPr txBox="1">
            <a:spLocks noChangeArrowheads="1"/>
          </p:cNvSpPr>
          <p:nvPr/>
        </p:nvSpPr>
        <p:spPr>
          <a:xfrm>
            <a:off x="3071802" y="2062174"/>
            <a:ext cx="5638800" cy="1724020"/>
          </a:xfrm>
          <a:prstGeom prst="rect">
            <a:avLst/>
          </a:prstGeom>
        </p:spPr>
        <p:txBody>
          <a:bodyPr/>
          <a:lstStyle/>
          <a:p>
            <a:pPr marL="363855" marR="0" lvl="0" indent="-363855" algn="l" defTabSz="971550" rtl="0" eaLnBrk="0" fontAlgn="base" latinLnBrk="0" hangingPunct="0">
              <a:lnSpc>
                <a:spcPct val="90000"/>
              </a:lnSpc>
              <a:spcBef>
                <a:spcPct val="20000"/>
              </a:spcBef>
              <a:spcAft>
                <a:spcPct val="0"/>
              </a:spcAft>
              <a:buClrTx/>
              <a:buSzTx/>
              <a:defRPr/>
            </a:pP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
        <p:nvSpPr>
          <p:cNvPr id="23" name="TextBox 8"/>
          <p:cNvSpPr txBox="1">
            <a:spLocks noChangeArrowheads="1"/>
          </p:cNvSpPr>
          <p:nvPr/>
        </p:nvSpPr>
        <p:spPr bwMode="auto">
          <a:xfrm>
            <a:off x="-1620688"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Eight Regional Cuisines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4" name="矩形 13"/>
          <p:cNvSpPr/>
          <p:nvPr/>
        </p:nvSpPr>
        <p:spPr>
          <a:xfrm>
            <a:off x="642910" y="1428740"/>
            <a:ext cx="5184576" cy="4030980"/>
          </a:xfrm>
          <a:prstGeom prst="rect">
            <a:avLst/>
          </a:prstGeom>
        </p:spPr>
        <p:txBody>
          <a:bodyPr wrap="square">
            <a:spAutoFit/>
          </a:bodyPr>
          <a:lstStyle/>
          <a:p>
            <a:pPr eaLnBrk="1" hangingPunct="1">
              <a:defRPr/>
            </a:pPr>
            <a:r>
              <a:rPr lang="en-US" altLang="zh-CN" sz="2400" b="1" dirty="0" smtClean="0">
                <a:solidFill>
                  <a:schemeClr val="accent6">
                    <a:lumMod val="50000"/>
                  </a:schemeClr>
                </a:solidFill>
              </a:rPr>
              <a:t>Shandong Cuisine</a:t>
            </a:r>
            <a:endParaRPr lang="en-US" altLang="zh-CN" sz="2800" b="1" dirty="0" smtClean="0">
              <a:solidFill>
                <a:schemeClr val="accent6">
                  <a:lumMod val="50000"/>
                </a:schemeClr>
              </a:solidFill>
            </a:endParaRPr>
          </a:p>
          <a:p>
            <a:pPr eaLnBrk="1" hangingPunct="1">
              <a:buSzPct val="60000"/>
              <a:buFont typeface="Wingdings" panose="05000000000000000000" pitchFamily="2" charset="2"/>
              <a:buChar char="l"/>
              <a:defRPr/>
            </a:pPr>
            <a:r>
              <a:rPr lang="en-US" altLang="zh-CN" sz="2800" dirty="0" smtClean="0"/>
              <a:t>  also known as</a:t>
            </a:r>
            <a:r>
              <a:rPr lang="en-US" altLang="zh-CN" sz="2800" i="1" dirty="0" smtClean="0"/>
              <a:t> </a:t>
            </a:r>
            <a:r>
              <a:rPr lang="en-US" altLang="zh-CN" sz="2800" i="1" dirty="0" err="1" smtClean="0"/>
              <a:t>Lucai</a:t>
            </a:r>
            <a:r>
              <a:rPr lang="zh-CN" altLang="en-US" sz="2800" dirty="0" smtClean="0"/>
              <a:t>（鲁菜）</a:t>
            </a:r>
            <a:endParaRPr lang="en-US" altLang="zh-CN" sz="2800" dirty="0" smtClean="0"/>
          </a:p>
          <a:p>
            <a:pPr eaLnBrk="1" hangingPunct="1">
              <a:buSzPct val="60000"/>
              <a:buFont typeface="Wingdings" panose="05000000000000000000" pitchFamily="2" charset="2"/>
              <a:buChar char="l"/>
              <a:defRPr/>
            </a:pPr>
            <a:r>
              <a:rPr lang="en-US" altLang="zh-CN" sz="2800" dirty="0" smtClean="0"/>
              <a:t>  emphasis on aroma,  freshness,   </a:t>
            </a:r>
            <a:endParaRPr lang="en-US" altLang="zh-CN" sz="2800" dirty="0" smtClean="0"/>
          </a:p>
          <a:p>
            <a:pPr eaLnBrk="1" hangingPunct="1">
              <a:buSzPct val="60000"/>
              <a:defRPr/>
            </a:pPr>
            <a:r>
              <a:rPr lang="en-US" altLang="zh-CN" sz="2800" dirty="0" smtClean="0"/>
              <a:t>    crispness, tenderness ,use of </a:t>
            </a:r>
            <a:endParaRPr lang="en-US" altLang="zh-CN" sz="2800" dirty="0" smtClean="0"/>
          </a:p>
          <a:p>
            <a:pPr eaLnBrk="1" hangingPunct="1">
              <a:buSzPct val="60000"/>
              <a:defRPr/>
            </a:pPr>
            <a:r>
              <a:rPr lang="en-US" altLang="zh-CN" sz="2800" dirty="0" smtClean="0"/>
              <a:t>    minimal fat</a:t>
            </a:r>
            <a:endParaRPr lang="en-US" altLang="zh-CN" sz="2800" dirty="0" smtClean="0"/>
          </a:p>
          <a:p>
            <a:pPr eaLnBrk="1" hangingPunct="1">
              <a:buSzPct val="60000"/>
              <a:buFont typeface="Wingdings" panose="05000000000000000000" pitchFamily="2" charset="2"/>
              <a:buChar char="l"/>
              <a:defRPr/>
            </a:pPr>
            <a:r>
              <a:rPr lang="en-US" altLang="zh-CN" sz="2800" dirty="0" smtClean="0"/>
              <a:t>  seasonings: sauce paste</a:t>
            </a:r>
            <a:r>
              <a:rPr lang="zh-CN" altLang="en-US" sz="2800" dirty="0" smtClean="0"/>
              <a:t>酱汁</a:t>
            </a:r>
            <a:r>
              <a:rPr lang="en-US" altLang="zh-CN" sz="2800" dirty="0" smtClean="0"/>
              <a:t>, onion</a:t>
            </a:r>
            <a:r>
              <a:rPr lang="zh-CN" altLang="en-US" sz="2800" dirty="0" smtClean="0"/>
              <a:t>洋葱</a:t>
            </a:r>
            <a:r>
              <a:rPr lang="en-US" altLang="zh-CN" sz="2800" dirty="0" smtClean="0"/>
              <a:t>, </a:t>
            </a:r>
            <a:endParaRPr lang="en-US" altLang="zh-CN" sz="2800" dirty="0" smtClean="0"/>
          </a:p>
          <a:p>
            <a:pPr eaLnBrk="1" hangingPunct="1">
              <a:buSzPct val="60000"/>
              <a:defRPr/>
            </a:pPr>
            <a:r>
              <a:rPr lang="en-US" altLang="zh-CN" sz="2800" dirty="0" smtClean="0"/>
              <a:t>    garlic, taste  pungent</a:t>
            </a:r>
            <a:endParaRPr lang="en-US" altLang="zh-CN" sz="2800" dirty="0" smtClean="0"/>
          </a:p>
          <a:p>
            <a:pPr eaLnBrk="1" hangingPunct="1">
              <a:defRPr/>
            </a:pPr>
            <a:endParaRPr lang="en-US" altLang="zh-CN" b="1" dirty="0" smtClean="0"/>
          </a:p>
          <a:p>
            <a:pPr eaLnBrk="1" hangingPunct="1">
              <a:defRPr/>
            </a:pPr>
            <a:endParaRPr lang="en-US" altLang="zh-CN" b="1" dirty="0" smtClean="0"/>
          </a:p>
        </p:txBody>
      </p:sp>
      <p:pic>
        <p:nvPicPr>
          <p:cNvPr id="20" name="图片 19" descr="山东菜2.jpg"/>
          <p:cNvPicPr>
            <a:picLocks noChangeAspect="1"/>
          </p:cNvPicPr>
          <p:nvPr/>
        </p:nvPicPr>
        <p:blipFill>
          <a:blip r:embed="rId2" cstate="print"/>
          <a:stretch>
            <a:fillRect/>
          </a:stretch>
        </p:blipFill>
        <p:spPr>
          <a:xfrm>
            <a:off x="5796136" y="985292"/>
            <a:ext cx="3162300" cy="2095500"/>
          </a:xfrm>
          <a:prstGeom prst="rect">
            <a:avLst/>
          </a:prstGeom>
        </p:spPr>
      </p:pic>
      <p:pic>
        <p:nvPicPr>
          <p:cNvPr id="22" name="图片 21" descr="haishen.png"/>
          <p:cNvPicPr>
            <a:picLocks noChangeAspect="1"/>
          </p:cNvPicPr>
          <p:nvPr/>
        </p:nvPicPr>
        <p:blipFill>
          <a:blip r:embed="rId3" cstate="print"/>
          <a:stretch>
            <a:fillRect/>
          </a:stretch>
        </p:blipFill>
        <p:spPr>
          <a:xfrm>
            <a:off x="5796136" y="3217540"/>
            <a:ext cx="3168352" cy="2232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12" name="组合 3"/>
          <p:cNvGrpSpPr/>
          <p:nvPr/>
        </p:nvGrpSpPr>
        <p:grpSpPr bwMode="auto">
          <a:xfrm>
            <a:off x="0" y="579233"/>
            <a:ext cx="9144000" cy="420086"/>
            <a:chOff x="0" y="133158"/>
            <a:chExt cx="9144000" cy="420086"/>
          </a:xfrm>
        </p:grpSpPr>
        <p:cxnSp>
          <p:nvCxnSpPr>
            <p:cNvPr id="14" name="直接连接符 1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5"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6" name="直接连接符 1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7" name="Rectangle 6"/>
          <p:cNvSpPr txBox="1">
            <a:spLocks noChangeArrowheads="1"/>
          </p:cNvSpPr>
          <p:nvPr/>
        </p:nvSpPr>
        <p:spPr>
          <a:xfrm>
            <a:off x="3043238" y="2100266"/>
            <a:ext cx="5815042" cy="3114688"/>
          </a:xfrm>
          <a:prstGeom prst="rect">
            <a:avLst/>
          </a:prstGeom>
        </p:spPr>
        <p:txBody>
          <a:bodyPr/>
          <a:lstStyle/>
          <a:p>
            <a:pPr marL="363855" marR="0" lvl="0" indent="-363855" defTabSz="971550" rtl="0" eaLnBrk="0" fontAlgn="base" latinLnBrk="0" hangingPunct="0">
              <a:lnSpc>
                <a:spcPct val="90000"/>
              </a:lnSpc>
              <a:spcBef>
                <a:spcPct val="20000"/>
              </a:spcBef>
              <a:spcAft>
                <a:spcPct val="0"/>
              </a:spcAft>
              <a:buClrTx/>
              <a:buSzPct val="60000"/>
              <a:defRPr/>
            </a:pP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
        <p:nvSpPr>
          <p:cNvPr id="23" name="TextBox 8"/>
          <p:cNvSpPr txBox="1">
            <a:spLocks noChangeArrowheads="1"/>
          </p:cNvSpPr>
          <p:nvPr/>
        </p:nvSpPr>
        <p:spPr bwMode="auto">
          <a:xfrm>
            <a:off x="-1620688"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Eight Regional Cuisines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357158" y="1643054"/>
            <a:ext cx="6120680" cy="3553460"/>
          </a:xfrm>
          <a:prstGeom prst="rect">
            <a:avLst/>
          </a:prstGeom>
        </p:spPr>
        <p:txBody>
          <a:bodyPr wrap="square">
            <a:spAutoFit/>
          </a:bodyPr>
          <a:lstStyle/>
          <a:p>
            <a:pPr eaLnBrk="1" hangingPunct="1">
              <a:defRPr/>
            </a:pPr>
            <a:r>
              <a:rPr lang="en-US" altLang="zh-CN" sz="2400" b="1" dirty="0" smtClean="0">
                <a:solidFill>
                  <a:schemeClr val="accent6">
                    <a:lumMod val="50000"/>
                  </a:schemeClr>
                </a:solidFill>
              </a:rPr>
              <a:t>      Sichuan Cuisine</a:t>
            </a:r>
            <a:endParaRPr lang="en-US" altLang="zh-CN" sz="2800" b="1" dirty="0" smtClean="0">
              <a:solidFill>
                <a:schemeClr val="accent6">
                  <a:lumMod val="50000"/>
                </a:schemeClr>
              </a:solidFill>
            </a:endParaRPr>
          </a:p>
          <a:p>
            <a:pPr marL="360045" eaLnBrk="1" hangingPunct="1">
              <a:spcBef>
                <a:spcPts val="500"/>
              </a:spcBef>
              <a:buSzPct val="60000"/>
              <a:buFont typeface="Wingdings" panose="05000000000000000000" pitchFamily="2" charset="2"/>
              <a:buChar char="l"/>
              <a:defRPr/>
            </a:pPr>
            <a:r>
              <a:rPr lang="en-US" altLang="zh-CN" sz="2800" dirty="0" smtClean="0"/>
              <a:t>  </a:t>
            </a:r>
            <a:r>
              <a:rPr lang="en-US" altLang="zh-CN" sz="2400" dirty="0" smtClean="0"/>
              <a:t>also known as </a:t>
            </a:r>
            <a:r>
              <a:rPr lang="en-US" altLang="zh-CN" sz="2400" i="1" dirty="0" err="1" smtClean="0"/>
              <a:t>Chuancai</a:t>
            </a:r>
            <a:r>
              <a:rPr lang="en-US" altLang="zh-CN" sz="2400" dirty="0" smtClean="0"/>
              <a:t>(</a:t>
            </a:r>
            <a:r>
              <a:rPr lang="zh-CN" altLang="en-US" sz="2400" dirty="0" smtClean="0"/>
              <a:t>川菜</a:t>
            </a:r>
            <a:r>
              <a:rPr lang="en-US" altLang="zh-CN" sz="2400" dirty="0" smtClean="0"/>
              <a:t>)</a:t>
            </a:r>
            <a:endParaRPr lang="en-US" altLang="zh-CN" sz="2400" dirty="0" smtClean="0"/>
          </a:p>
          <a:p>
            <a:pPr marL="360045" eaLnBrk="1" hangingPunct="1">
              <a:spcBef>
                <a:spcPts val="500"/>
              </a:spcBef>
              <a:buSzPct val="60000"/>
              <a:buFont typeface="Wingdings" panose="05000000000000000000" pitchFamily="2" charset="2"/>
              <a:buChar char="l"/>
              <a:defRPr/>
            </a:pPr>
            <a:r>
              <a:rPr lang="en-US" altLang="zh-CN" sz="2400" dirty="0" smtClean="0"/>
              <a:t>  spicy and </a:t>
            </a:r>
            <a:r>
              <a:rPr lang="en-US" altLang="zh-CN" sz="2400" dirty="0" err="1" smtClean="0"/>
              <a:t>flavourful</a:t>
            </a:r>
            <a:endParaRPr lang="en-US" altLang="zh-CN" sz="2400" dirty="0" smtClean="0"/>
          </a:p>
          <a:p>
            <a:pPr marL="360045" eaLnBrk="1" hangingPunct="1">
              <a:spcBef>
                <a:spcPts val="500"/>
              </a:spcBef>
              <a:buSzPct val="60000"/>
              <a:buFont typeface="Wingdings" panose="05000000000000000000" pitchFamily="2" charset="2"/>
              <a:buChar char="l"/>
              <a:defRPr/>
            </a:pPr>
            <a:r>
              <a:rPr lang="en-US" altLang="zh-CN" sz="2400" dirty="0" smtClean="0"/>
              <a:t>  </a:t>
            </a:r>
            <a:r>
              <a:rPr lang="en-US" altLang="zh-CN" sz="2400" dirty="0" err="1" smtClean="0"/>
              <a:t>emphasises</a:t>
            </a:r>
            <a:r>
              <a:rPr lang="en-US" altLang="zh-CN" sz="2400" dirty="0" smtClean="0"/>
              <a:t> the use of chili</a:t>
            </a:r>
            <a:r>
              <a:rPr lang="zh-CN" altLang="en-US" sz="2400" dirty="0" smtClean="0"/>
              <a:t>辣椒</a:t>
            </a:r>
            <a:r>
              <a:rPr lang="en-US" altLang="zh-CN" sz="2400" dirty="0" smtClean="0"/>
              <a:t>, pepper, </a:t>
            </a:r>
            <a:endParaRPr lang="en-US" altLang="zh-CN" sz="2400" dirty="0" smtClean="0"/>
          </a:p>
          <a:p>
            <a:pPr marL="360045" eaLnBrk="1" hangingPunct="1">
              <a:spcBef>
                <a:spcPts val="500"/>
              </a:spcBef>
              <a:buSzPct val="60000"/>
              <a:defRPr/>
            </a:pPr>
            <a:r>
              <a:rPr lang="en-US" altLang="zh-CN" sz="2400" dirty="0" smtClean="0"/>
              <a:t>    Chinese prickly ash</a:t>
            </a:r>
            <a:r>
              <a:rPr lang="zh-CN" altLang="en-US" sz="2400" dirty="0" smtClean="0"/>
              <a:t>花椒</a:t>
            </a:r>
            <a:endParaRPr lang="en-US" altLang="zh-CN" sz="2400" dirty="0" smtClean="0"/>
          </a:p>
          <a:p>
            <a:pPr marL="360045" eaLnBrk="1" hangingPunct="1">
              <a:spcBef>
                <a:spcPts val="500"/>
              </a:spcBef>
              <a:buSzPct val="60000"/>
              <a:buFont typeface="Wingdings" panose="05000000000000000000" pitchFamily="2" charset="2"/>
              <a:buChar char="l"/>
              <a:defRPr/>
            </a:pPr>
            <a:r>
              <a:rPr lang="en-US" altLang="zh-CN" sz="2400" dirty="0" smtClean="0"/>
              <a:t>  garlic, ginger and </a:t>
            </a:r>
            <a:r>
              <a:rPr lang="en-US" altLang="zh-CN" sz="2400" dirty="0" smtClean="0">
                <a:solidFill>
                  <a:srgbClr val="FF0000"/>
                </a:solidFill>
              </a:rPr>
              <a:t>fermented soybean </a:t>
            </a:r>
            <a:endParaRPr lang="en-US" altLang="zh-CN" sz="2400" dirty="0" smtClean="0"/>
          </a:p>
          <a:p>
            <a:pPr marL="360045" eaLnBrk="1" hangingPunct="1">
              <a:spcBef>
                <a:spcPts val="500"/>
              </a:spcBef>
              <a:buSzPct val="60000"/>
              <a:buFont typeface="Wingdings" panose="05000000000000000000" pitchFamily="2" charset="2"/>
              <a:buChar char="l"/>
              <a:defRPr/>
            </a:pPr>
            <a:r>
              <a:rPr lang="zh-CN" altLang="en-US" sz="2400" dirty="0" smtClean="0"/>
              <a:t>发酵大豆</a:t>
            </a:r>
            <a:endParaRPr lang="en-US" altLang="zh-CN" sz="2400" dirty="0" smtClean="0"/>
          </a:p>
          <a:p>
            <a:pPr eaLnBrk="1" hangingPunct="1">
              <a:buSzPct val="60000"/>
              <a:defRPr/>
            </a:pPr>
            <a:endParaRPr lang="en-US" altLang="zh-CN" sz="2800" dirty="0" smtClean="0"/>
          </a:p>
        </p:txBody>
      </p:sp>
      <p:pic>
        <p:nvPicPr>
          <p:cNvPr id="19" name="图片 18" descr="QQ截图20151109170712.png"/>
          <p:cNvPicPr>
            <a:picLocks noChangeAspect="1"/>
          </p:cNvPicPr>
          <p:nvPr/>
        </p:nvPicPr>
        <p:blipFill>
          <a:blip r:embed="rId2" cstate="print"/>
          <a:stretch>
            <a:fillRect/>
          </a:stretch>
        </p:blipFill>
        <p:spPr>
          <a:xfrm>
            <a:off x="6156176" y="841277"/>
            <a:ext cx="2808312" cy="2232248"/>
          </a:xfrm>
          <a:prstGeom prst="rect">
            <a:avLst/>
          </a:prstGeom>
        </p:spPr>
      </p:pic>
      <p:pic>
        <p:nvPicPr>
          <p:cNvPr id="20" name="图片 19" descr="huoguo.jpg"/>
          <p:cNvPicPr>
            <a:picLocks noChangeAspect="1"/>
          </p:cNvPicPr>
          <p:nvPr/>
        </p:nvPicPr>
        <p:blipFill>
          <a:blip r:embed="rId3" cstate="print"/>
          <a:stretch>
            <a:fillRect/>
          </a:stretch>
        </p:blipFill>
        <p:spPr>
          <a:xfrm>
            <a:off x="6156176" y="3145533"/>
            <a:ext cx="2808312" cy="2232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nodePh="1">
                                  <p:stCondLst>
                                    <p:cond delay="0"/>
                                  </p:stCondLst>
                                  <p:endCondLst>
                                    <p:cond evt="begin" delay="0">
                                      <p:tn val="5"/>
                                    </p:cond>
                                  </p:end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9"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ppt_x</p:attrName>
                                        </p:attrNameLst>
                                      </p:cBhvr>
                                      <p:tavLst>
                                        <p:tav tm="0">
                                          <p:val>
                                            <p:strVal val="#ppt_x-.2"/>
                                          </p:val>
                                        </p:tav>
                                        <p:tav tm="100000">
                                          <p:val>
                                            <p:strVal val="#ppt_x"/>
                                          </p:val>
                                        </p:tav>
                                      </p:tavLst>
                                    </p:anim>
                                    <p:anim calcmode="lin" valueType="num">
                                      <p:cBhvr>
                                        <p:cTn id="14"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checkerboard(across)">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17" name="组合 3"/>
          <p:cNvGrpSpPr/>
          <p:nvPr/>
        </p:nvGrpSpPr>
        <p:grpSpPr bwMode="auto">
          <a:xfrm>
            <a:off x="0" y="579233"/>
            <a:ext cx="9144000" cy="420086"/>
            <a:chOff x="0" y="133158"/>
            <a:chExt cx="9144000" cy="420086"/>
          </a:xfrm>
        </p:grpSpPr>
        <p:cxnSp>
          <p:nvCxnSpPr>
            <p:cNvPr id="19" name="直接连接符 18"/>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1"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2" name="直接连接符 21"/>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4" name="Rectangle 6"/>
          <p:cNvSpPr txBox="1">
            <a:spLocks noChangeArrowheads="1"/>
          </p:cNvSpPr>
          <p:nvPr/>
        </p:nvSpPr>
        <p:spPr>
          <a:xfrm>
            <a:off x="3657600" y="1903457"/>
            <a:ext cx="5029200" cy="3668687"/>
          </a:xfrm>
          <a:prstGeom prst="rect">
            <a:avLst/>
          </a:prstGeom>
        </p:spPr>
        <p:txBody>
          <a:bodyPr/>
          <a:lstStyle/>
          <a:p>
            <a:pPr marL="363855" marR="0" lvl="0" indent="-363855" defTabSz="971550" rtl="0" eaLnBrk="0" fontAlgn="base" latinLnBrk="0" hangingPunct="0">
              <a:lnSpc>
                <a:spcPct val="100000"/>
              </a:lnSpc>
              <a:spcBef>
                <a:spcPct val="20000"/>
              </a:spcBef>
              <a:spcAft>
                <a:spcPct val="0"/>
              </a:spcAft>
              <a:buClrTx/>
              <a:buSzTx/>
              <a:defRPr/>
            </a:pP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8" name="TextBox 8"/>
          <p:cNvSpPr txBox="1">
            <a:spLocks noChangeArrowheads="1"/>
          </p:cNvSpPr>
          <p:nvPr/>
        </p:nvSpPr>
        <p:spPr bwMode="auto">
          <a:xfrm>
            <a:off x="-1620688"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Eight Regional Cuisines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395536" y="1210216"/>
            <a:ext cx="4680520" cy="3863975"/>
          </a:xfrm>
          <a:prstGeom prst="rect">
            <a:avLst/>
          </a:prstGeom>
        </p:spPr>
        <p:txBody>
          <a:bodyPr wrap="square">
            <a:spAutoFit/>
          </a:bodyPr>
          <a:lstStyle/>
          <a:p>
            <a:pPr eaLnBrk="1" hangingPunct="1">
              <a:defRPr/>
            </a:pPr>
            <a:r>
              <a:rPr lang="en-US" altLang="zh-CN" sz="2400" b="1" dirty="0" smtClean="0">
                <a:solidFill>
                  <a:schemeClr val="accent6">
                    <a:lumMod val="50000"/>
                  </a:schemeClr>
                </a:solidFill>
              </a:rPr>
              <a:t>     Guangdong Cuisine </a:t>
            </a:r>
            <a:endParaRPr lang="en-US" altLang="zh-CN" sz="2400" b="1" dirty="0" smtClean="0">
              <a:solidFill>
                <a:schemeClr val="accent6">
                  <a:lumMod val="50000"/>
                </a:schemeClr>
              </a:solidFill>
            </a:endParaRPr>
          </a:p>
          <a:p>
            <a:pPr marL="360045" eaLnBrk="1" hangingPunct="1">
              <a:spcBef>
                <a:spcPts val="500"/>
              </a:spcBef>
              <a:buSzPct val="60000"/>
              <a:buFont typeface="Wingdings" panose="05000000000000000000" pitchFamily="2" charset="2"/>
              <a:buChar char="l"/>
              <a:defRPr/>
            </a:pPr>
            <a:r>
              <a:rPr lang="en-US" altLang="zh-CN" sz="2400" dirty="0" smtClean="0"/>
              <a:t>  also known as </a:t>
            </a:r>
            <a:r>
              <a:rPr lang="en-US" altLang="zh-CN" sz="2400" i="1" dirty="0" err="1" smtClean="0"/>
              <a:t>Yuecai</a:t>
            </a:r>
            <a:r>
              <a:rPr lang="en-US" altLang="zh-CN" sz="2400" dirty="0" smtClean="0"/>
              <a:t> (</a:t>
            </a:r>
            <a:r>
              <a:rPr lang="zh-CN" altLang="en-US" sz="2400" dirty="0" smtClean="0"/>
              <a:t>粤菜</a:t>
            </a:r>
            <a:r>
              <a:rPr lang="en-US" altLang="zh-CN" sz="2400" dirty="0" smtClean="0"/>
              <a:t>). </a:t>
            </a:r>
            <a:endParaRPr lang="en-US" altLang="zh-CN" sz="2400" dirty="0" smtClean="0"/>
          </a:p>
          <a:p>
            <a:pPr marL="360045" eaLnBrk="1" hangingPunct="1">
              <a:spcBef>
                <a:spcPts val="500"/>
              </a:spcBef>
              <a:buSzPct val="60000"/>
              <a:buFont typeface="Wingdings" panose="05000000000000000000" pitchFamily="2" charset="2"/>
              <a:buChar char="l"/>
              <a:defRPr/>
            </a:pPr>
            <a:r>
              <a:rPr lang="en-US" altLang="zh-CN" sz="2400" dirty="0" smtClean="0"/>
              <a:t>  fresh, crisp, tender, lightly </a:t>
            </a:r>
            <a:endParaRPr lang="en-US" altLang="zh-CN" sz="2400" dirty="0" smtClean="0"/>
          </a:p>
          <a:p>
            <a:pPr marL="360045" eaLnBrk="1" hangingPunct="1">
              <a:spcBef>
                <a:spcPts val="500"/>
              </a:spcBef>
              <a:buSzPct val="60000"/>
              <a:defRPr/>
            </a:pPr>
            <a:r>
              <a:rPr lang="en-US" altLang="zh-CN" sz="2400" dirty="0" smtClean="0"/>
              <a:t>    seasoned.</a:t>
            </a:r>
            <a:endParaRPr lang="en-US" altLang="zh-CN" sz="2400" dirty="0" smtClean="0"/>
          </a:p>
          <a:p>
            <a:pPr marL="360045" eaLnBrk="1" hangingPunct="1">
              <a:spcBef>
                <a:spcPts val="500"/>
              </a:spcBef>
              <a:buSzPct val="60000"/>
              <a:buFont typeface="Wingdings" panose="05000000000000000000" pitchFamily="2" charset="2"/>
              <a:buChar char="l"/>
              <a:defRPr/>
            </a:pPr>
            <a:r>
              <a:rPr lang="en-US" altLang="zh-CN" sz="2400" dirty="0" smtClean="0"/>
              <a:t>  roasting, stir-frying</a:t>
            </a:r>
            <a:r>
              <a:rPr lang="zh-CN" altLang="en-US" sz="2400" dirty="0" smtClean="0"/>
              <a:t>翻炒爆炒</a:t>
            </a:r>
            <a:r>
              <a:rPr lang="en-US" altLang="zh-CN" sz="2400" dirty="0" smtClean="0"/>
              <a:t>,</a:t>
            </a:r>
            <a:r>
              <a:rPr lang="en-US" altLang="zh-CN" sz="2400" b="1" dirty="0" smtClean="0"/>
              <a:t> </a:t>
            </a:r>
            <a:r>
              <a:rPr lang="en-US" altLang="zh-CN" sz="2400" dirty="0" smtClean="0"/>
              <a:t>saut</a:t>
            </a:r>
            <a:r>
              <a:rPr lang="en-US" altLang="zh-CN" sz="2400" dirty="0" smtClean="0">
                <a:latin typeface="Arial" panose="020B0604020202020204"/>
              </a:rPr>
              <a:t>é</a:t>
            </a:r>
            <a:r>
              <a:rPr lang="en-US" altLang="zh-CN" sz="2400" dirty="0" smtClean="0"/>
              <a:t>ing, </a:t>
            </a:r>
            <a:endParaRPr lang="en-US" altLang="zh-CN" sz="2400" dirty="0" smtClean="0"/>
          </a:p>
          <a:p>
            <a:pPr marL="360045" eaLnBrk="1" hangingPunct="1">
              <a:spcBef>
                <a:spcPts val="500"/>
              </a:spcBef>
              <a:buSzPct val="60000"/>
              <a:defRPr/>
            </a:pPr>
            <a:r>
              <a:rPr lang="en-US" altLang="zh-CN" sz="2400" dirty="0" smtClean="0"/>
              <a:t>    deep-frying</a:t>
            </a:r>
            <a:r>
              <a:rPr lang="zh-CN" altLang="en-US" sz="2400" dirty="0" smtClean="0"/>
              <a:t>油炸</a:t>
            </a:r>
            <a:r>
              <a:rPr lang="en-US" altLang="zh-CN" sz="2400" dirty="0" smtClean="0"/>
              <a:t>, stewing and </a:t>
            </a:r>
            <a:endParaRPr lang="en-US" altLang="zh-CN" sz="2400" dirty="0" smtClean="0"/>
          </a:p>
          <a:p>
            <a:pPr marL="360045" eaLnBrk="1" hangingPunct="1">
              <a:spcBef>
                <a:spcPts val="500"/>
              </a:spcBef>
              <a:buSzPct val="60000"/>
              <a:defRPr/>
            </a:pPr>
            <a:r>
              <a:rPr lang="en-US" altLang="zh-CN" sz="2400" dirty="0" smtClean="0"/>
              <a:t>    steaming.</a:t>
            </a:r>
            <a:endParaRPr lang="en-US" altLang="zh-CN" sz="2400" dirty="0" smtClean="0"/>
          </a:p>
          <a:p>
            <a:pPr marL="360045" eaLnBrk="1" hangingPunct="1">
              <a:spcBef>
                <a:spcPts val="500"/>
              </a:spcBef>
              <a:buSzPct val="60000"/>
              <a:buFont typeface="Wingdings" panose="05000000000000000000" pitchFamily="2" charset="2"/>
              <a:buChar char="l"/>
              <a:defRPr/>
            </a:pPr>
            <a:r>
              <a:rPr lang="en-US" altLang="zh-CN" sz="2400" dirty="0" smtClean="0"/>
              <a:t>  porridges and soups </a:t>
            </a:r>
            <a:endParaRPr lang="en-US" altLang="zh-CN" sz="2400" dirty="0" smtClean="0"/>
          </a:p>
        </p:txBody>
      </p:sp>
      <p:pic>
        <p:nvPicPr>
          <p:cNvPr id="12" name="图片 11" descr="QQ截图20151110095136.png"/>
          <p:cNvPicPr>
            <a:picLocks noChangeAspect="1"/>
          </p:cNvPicPr>
          <p:nvPr/>
        </p:nvPicPr>
        <p:blipFill>
          <a:blip r:embed="rId2" cstate="print"/>
          <a:stretch>
            <a:fillRect/>
          </a:stretch>
        </p:blipFill>
        <p:spPr>
          <a:xfrm>
            <a:off x="5292080" y="985293"/>
            <a:ext cx="3384376" cy="2160240"/>
          </a:xfrm>
          <a:prstGeom prst="rect">
            <a:avLst/>
          </a:prstGeom>
        </p:spPr>
      </p:pic>
      <p:pic>
        <p:nvPicPr>
          <p:cNvPr id="14" name="图片 13" descr="huguocai2.jpg"/>
          <p:cNvPicPr>
            <a:picLocks noChangeAspect="1"/>
          </p:cNvPicPr>
          <p:nvPr/>
        </p:nvPicPr>
        <p:blipFill>
          <a:blip r:embed="rId3" cstate="print"/>
          <a:stretch>
            <a:fillRect/>
          </a:stretch>
        </p:blipFill>
        <p:spPr>
          <a:xfrm>
            <a:off x="5292080" y="3145532"/>
            <a:ext cx="3384376" cy="2232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plus(in)">
                                      <p:cBhvr>
                                        <p:cTn id="1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71484"/>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1620688"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Eight Regional Cuisines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矩形 16"/>
          <p:cNvSpPr/>
          <p:nvPr/>
        </p:nvSpPr>
        <p:spPr>
          <a:xfrm>
            <a:off x="571472" y="2071682"/>
            <a:ext cx="5572164" cy="2262158"/>
          </a:xfrm>
          <a:prstGeom prst="rect">
            <a:avLst/>
          </a:prstGeom>
        </p:spPr>
        <p:txBody>
          <a:bodyPr wrap="square">
            <a:spAutoFit/>
          </a:bodyPr>
          <a:lstStyle/>
          <a:p>
            <a:pPr marL="360045">
              <a:spcBef>
                <a:spcPts val="1800"/>
              </a:spcBef>
              <a:buSzPct val="60000"/>
              <a:buFont typeface="Wingdings" panose="05000000000000000000" pitchFamily="2" charset="2"/>
              <a:buChar char="l"/>
            </a:pPr>
            <a:r>
              <a:rPr lang="en-US" altLang="zh-CN" sz="2400" dirty="0" smtClean="0">
                <a:latin typeface="+mn-lt"/>
              </a:rPr>
              <a:t>  also known as </a:t>
            </a:r>
            <a:r>
              <a:rPr lang="en-US" altLang="zh-CN" sz="2400" i="1" dirty="0" err="1" smtClean="0">
                <a:latin typeface="+mn-lt"/>
              </a:rPr>
              <a:t>Mincai</a:t>
            </a:r>
            <a:r>
              <a:rPr lang="zh-CN" altLang="en-US" sz="2400" dirty="0" smtClean="0">
                <a:latin typeface="+mn-lt"/>
              </a:rPr>
              <a:t>（闽菜）</a:t>
            </a:r>
            <a:endParaRPr lang="en-US" altLang="zh-CN" sz="2400" dirty="0" smtClean="0">
              <a:latin typeface="+mn-lt"/>
            </a:endParaRPr>
          </a:p>
          <a:p>
            <a:pPr marL="360045">
              <a:spcBef>
                <a:spcPts val="1800"/>
              </a:spcBef>
              <a:buSzPct val="60000"/>
              <a:buFont typeface="Wingdings" panose="05000000000000000000" pitchFamily="2" charset="2"/>
              <a:buChar char="l"/>
            </a:pPr>
            <a:r>
              <a:rPr lang="en-US" altLang="zh-CN" sz="2400" dirty="0" smtClean="0">
                <a:latin typeface="+mn-lt"/>
              </a:rPr>
              <a:t>  light taste, sweet and sour </a:t>
            </a:r>
            <a:r>
              <a:rPr lang="en-US" altLang="zh-CN" sz="2400" dirty="0" err="1" smtClean="0">
                <a:latin typeface="+mn-lt"/>
              </a:rPr>
              <a:t>flavour</a:t>
            </a:r>
            <a:endParaRPr lang="en-US" altLang="zh-CN" sz="2400" dirty="0" smtClean="0">
              <a:latin typeface="+mn-lt"/>
            </a:endParaRPr>
          </a:p>
          <a:p>
            <a:pPr marL="360045">
              <a:spcBef>
                <a:spcPts val="1800"/>
              </a:spcBef>
              <a:buSzPct val="60000"/>
              <a:buFont typeface="Wingdings" panose="05000000000000000000" pitchFamily="2" charset="2"/>
              <a:buChar char="l"/>
            </a:pPr>
            <a:r>
              <a:rPr lang="en-US" altLang="zh-CN" sz="2400" dirty="0" smtClean="0">
                <a:latin typeface="+mn-lt"/>
              </a:rPr>
              <a:t>  </a:t>
            </a:r>
            <a:r>
              <a:rPr lang="en-US" altLang="zh-CN" sz="2400" dirty="0" smtClean="0"/>
              <a:t>strictly selected ingredients</a:t>
            </a:r>
            <a:endParaRPr lang="en-US" altLang="zh-CN" sz="2400" dirty="0" smtClean="0"/>
          </a:p>
          <a:p>
            <a:pPr marL="360045">
              <a:spcBef>
                <a:spcPts val="1800"/>
              </a:spcBef>
              <a:buSzPct val="60000"/>
              <a:buFont typeface="Wingdings" panose="05000000000000000000" pitchFamily="2" charset="2"/>
              <a:buChar char="l"/>
            </a:pPr>
            <a:r>
              <a:rPr lang="en-US" altLang="zh-CN" sz="2400" dirty="0" smtClean="0"/>
              <a:t>  seafood dishes</a:t>
            </a:r>
            <a:endParaRPr lang="en-US" altLang="zh-CN" sz="2400" dirty="0" smtClean="0">
              <a:latin typeface="+mn-lt"/>
            </a:endParaRPr>
          </a:p>
        </p:txBody>
      </p:sp>
      <p:sp>
        <p:nvSpPr>
          <p:cNvPr id="19" name="矩形 18"/>
          <p:cNvSpPr/>
          <p:nvPr/>
        </p:nvSpPr>
        <p:spPr>
          <a:xfrm>
            <a:off x="1142976" y="1142988"/>
            <a:ext cx="2146742" cy="461665"/>
          </a:xfrm>
          <a:prstGeom prst="rect">
            <a:avLst/>
          </a:prstGeom>
        </p:spPr>
        <p:txBody>
          <a:bodyPr wrap="none">
            <a:spAutoFit/>
          </a:bodyPr>
          <a:lstStyle/>
          <a:p>
            <a:r>
              <a:rPr lang="en-US" altLang="zh-CN" sz="2400" b="1" dirty="0" smtClean="0">
                <a:solidFill>
                  <a:schemeClr val="accent6">
                    <a:lumMod val="50000"/>
                  </a:schemeClr>
                </a:solidFill>
              </a:rPr>
              <a:t>Fujian Cuisines </a:t>
            </a:r>
            <a:endParaRPr lang="en-US" altLang="zh-CN" sz="2400" b="1" dirty="0" smtClean="0">
              <a:solidFill>
                <a:schemeClr val="accent6">
                  <a:lumMod val="50000"/>
                </a:schemeClr>
              </a:solidFill>
            </a:endParaRPr>
          </a:p>
        </p:txBody>
      </p:sp>
      <p:pic>
        <p:nvPicPr>
          <p:cNvPr id="12" name="Picture 9" descr="F:\中国文化概况\8160767_77118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168" y="985292"/>
            <a:ext cx="2714452" cy="216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F:\中国文化概况\8145391_77118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145532"/>
            <a:ext cx="3240360" cy="2169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slide(from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slide(from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slide(fromLeft)">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slide(fromLeft)">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1620688"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Eight Regional Cuisines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714348" y="1000112"/>
            <a:ext cx="2436886" cy="461665"/>
          </a:xfrm>
          <a:prstGeom prst="rect">
            <a:avLst/>
          </a:prstGeom>
        </p:spPr>
        <p:txBody>
          <a:bodyPr wrap="none">
            <a:spAutoFit/>
          </a:bodyPr>
          <a:lstStyle/>
          <a:p>
            <a:r>
              <a:rPr lang="en-US" altLang="zh-CN" sz="2400" b="1" dirty="0" smtClean="0">
                <a:solidFill>
                  <a:schemeClr val="accent6">
                    <a:lumMod val="50000"/>
                  </a:schemeClr>
                </a:solidFill>
              </a:rPr>
              <a:t>   Jiangsu Cuisines</a:t>
            </a:r>
            <a:endParaRPr lang="en-US" altLang="zh-CN" sz="2400" b="1" dirty="0" smtClean="0">
              <a:solidFill>
                <a:schemeClr val="accent6">
                  <a:lumMod val="50000"/>
                </a:schemeClr>
              </a:solidFill>
            </a:endParaRPr>
          </a:p>
        </p:txBody>
      </p:sp>
      <p:sp>
        <p:nvSpPr>
          <p:cNvPr id="14" name="矩形 13"/>
          <p:cNvSpPr/>
          <p:nvPr/>
        </p:nvSpPr>
        <p:spPr>
          <a:xfrm>
            <a:off x="714348" y="1643054"/>
            <a:ext cx="4966842" cy="4140835"/>
          </a:xfrm>
          <a:prstGeom prst="rect">
            <a:avLst/>
          </a:prstGeom>
        </p:spPr>
        <p:txBody>
          <a:bodyPr wrap="square">
            <a:spAutoFit/>
          </a:bodyPr>
          <a:lstStyle/>
          <a:p>
            <a:pPr marL="360045">
              <a:spcBef>
                <a:spcPts val="500"/>
              </a:spcBef>
              <a:spcAft>
                <a:spcPts val="0"/>
              </a:spcAft>
              <a:buSzPct val="60000"/>
              <a:buFont typeface="Wingdings" panose="05000000000000000000" pitchFamily="2" charset="2"/>
              <a:buChar char="l"/>
            </a:pPr>
            <a:r>
              <a:rPr lang="en-US" altLang="zh-CN" sz="2400" dirty="0" smtClean="0"/>
              <a:t>  also known as </a:t>
            </a:r>
            <a:r>
              <a:rPr lang="en-US" altLang="zh-CN" sz="2400" i="1" dirty="0" err="1" smtClean="0"/>
              <a:t>Sucai</a:t>
            </a:r>
            <a:r>
              <a:rPr lang="en-US" altLang="zh-CN" sz="2400" i="1" dirty="0" smtClean="0"/>
              <a:t> </a:t>
            </a:r>
            <a:r>
              <a:rPr lang="en-US" altLang="zh-CN" sz="2400" dirty="0" smtClean="0"/>
              <a:t>(</a:t>
            </a:r>
            <a:r>
              <a:rPr lang="zh-CN" altLang="en-US" sz="2400" dirty="0" smtClean="0"/>
              <a:t>苏菜</a:t>
            </a:r>
            <a:r>
              <a:rPr lang="en-US" altLang="zh-CN" sz="2400" dirty="0" smtClean="0"/>
              <a:t>)</a:t>
            </a:r>
            <a:endParaRPr lang="en-US" altLang="zh-CN" sz="2400" dirty="0" smtClean="0"/>
          </a:p>
          <a:p>
            <a:pPr marL="360045">
              <a:spcBef>
                <a:spcPts val="500"/>
              </a:spcBef>
              <a:spcAft>
                <a:spcPts val="0"/>
              </a:spcAft>
              <a:buSzPct val="60000"/>
              <a:buFont typeface="Wingdings" panose="05000000000000000000" pitchFamily="2" charset="2"/>
              <a:buChar char="l"/>
            </a:pPr>
            <a:r>
              <a:rPr lang="en-US" altLang="zh-CN" sz="2400" dirty="0" smtClean="0"/>
              <a:t>  distinctive style</a:t>
            </a:r>
            <a:r>
              <a:rPr lang="zh-CN" altLang="en-US" sz="2400" dirty="0" smtClean="0"/>
              <a:t>独特风格</a:t>
            </a:r>
            <a:r>
              <a:rPr lang="en-US" altLang="zh-CN" sz="2400" dirty="0" smtClean="0"/>
              <a:t>, characteristically </a:t>
            </a:r>
            <a:endParaRPr lang="en-US" altLang="zh-CN" sz="2400" dirty="0" smtClean="0"/>
          </a:p>
          <a:p>
            <a:pPr marL="360045">
              <a:spcBef>
                <a:spcPts val="500"/>
              </a:spcBef>
              <a:spcAft>
                <a:spcPts val="0"/>
              </a:spcAft>
              <a:buSzPct val="60000"/>
            </a:pPr>
            <a:r>
              <a:rPr lang="en-US" altLang="zh-CN" sz="2400" dirty="0" smtClean="0"/>
              <a:t>    sweet taste </a:t>
            </a:r>
            <a:endParaRPr lang="en-US" altLang="zh-CN" sz="2400" dirty="0" smtClean="0"/>
          </a:p>
          <a:p>
            <a:pPr marL="360045">
              <a:spcBef>
                <a:spcPts val="500"/>
              </a:spcBef>
              <a:spcAft>
                <a:spcPts val="0"/>
              </a:spcAft>
              <a:buSzPct val="60000"/>
              <a:buFont typeface="Wingdings" panose="05000000000000000000" pitchFamily="2" charset="2"/>
              <a:buChar char="l"/>
            </a:pPr>
            <a:r>
              <a:rPr lang="en-US" altLang="zh-CN" sz="2400" dirty="0" smtClean="0"/>
              <a:t>  original </a:t>
            </a:r>
            <a:r>
              <a:rPr lang="en-US" altLang="zh-CN" sz="2400" dirty="0" err="1" smtClean="0"/>
              <a:t>flavour</a:t>
            </a:r>
            <a:r>
              <a:rPr lang="en-US" altLang="zh-CN" sz="2400" dirty="0" smtClean="0"/>
              <a:t> of cooking </a:t>
            </a:r>
            <a:endParaRPr lang="en-US" altLang="zh-CN" sz="2400" dirty="0" smtClean="0"/>
          </a:p>
          <a:p>
            <a:pPr marL="360045">
              <a:spcBef>
                <a:spcPts val="500"/>
              </a:spcBef>
              <a:spcAft>
                <a:spcPts val="0"/>
              </a:spcAft>
              <a:buSzPct val="60000"/>
            </a:pPr>
            <a:r>
              <a:rPr lang="en-US" altLang="zh-CN" sz="2400" dirty="0" smtClean="0"/>
              <a:t>    materials </a:t>
            </a:r>
            <a:endParaRPr lang="en-US" altLang="zh-CN" sz="2400" dirty="0" smtClean="0"/>
          </a:p>
          <a:p>
            <a:pPr marL="360045">
              <a:spcBef>
                <a:spcPts val="500"/>
              </a:spcBef>
              <a:spcAft>
                <a:spcPts val="0"/>
              </a:spcAft>
              <a:buSzPct val="60000"/>
              <a:buFont typeface="Wingdings" panose="05000000000000000000" pitchFamily="2" charset="2"/>
              <a:buChar char="l"/>
            </a:pPr>
            <a:r>
              <a:rPr lang="en-US" altLang="zh-CN" sz="2400" dirty="0" smtClean="0"/>
              <a:t>  strict election of ingredients</a:t>
            </a:r>
            <a:endParaRPr lang="en-US" altLang="zh-CN" sz="2400" dirty="0" smtClean="0"/>
          </a:p>
          <a:p>
            <a:pPr marL="360045">
              <a:spcBef>
                <a:spcPts val="500"/>
              </a:spcBef>
              <a:spcAft>
                <a:spcPts val="0"/>
              </a:spcAft>
              <a:buSzPct val="60000"/>
              <a:buFont typeface="Wingdings" panose="05000000000000000000" pitchFamily="2" charset="2"/>
              <a:buChar char="l"/>
            </a:pPr>
            <a:r>
              <a:rPr lang="en-US" altLang="zh-CN" sz="2400" dirty="0" smtClean="0"/>
              <a:t>  exquisite workmanship</a:t>
            </a:r>
            <a:endParaRPr lang="en-US" altLang="zh-CN" sz="2400" dirty="0" smtClean="0"/>
          </a:p>
          <a:p>
            <a:pPr marL="360045">
              <a:spcBef>
                <a:spcPts val="500"/>
              </a:spcBef>
              <a:spcAft>
                <a:spcPts val="0"/>
              </a:spcAft>
              <a:buSzPct val="60000"/>
              <a:buFont typeface="Wingdings" panose="05000000000000000000" pitchFamily="2" charset="2"/>
              <a:buChar char="l"/>
            </a:pPr>
            <a:r>
              <a:rPr lang="en-US" altLang="zh-CN" sz="2400" dirty="0" smtClean="0"/>
              <a:t>  elegant shapes</a:t>
            </a:r>
            <a:endParaRPr lang="en-US" altLang="zh-CN" sz="2400" dirty="0" smtClean="0"/>
          </a:p>
          <a:p>
            <a:endParaRPr lang="zh-CN" altLang="en-US" dirty="0"/>
          </a:p>
        </p:txBody>
      </p:sp>
      <p:pic>
        <p:nvPicPr>
          <p:cNvPr id="16" name="图片 15" descr="2.jpg"/>
          <p:cNvPicPr>
            <a:picLocks noChangeAspect="1"/>
          </p:cNvPicPr>
          <p:nvPr/>
        </p:nvPicPr>
        <p:blipFill>
          <a:blip r:embed="rId2" cstate="print"/>
          <a:stretch>
            <a:fillRect/>
          </a:stretch>
        </p:blipFill>
        <p:spPr>
          <a:xfrm>
            <a:off x="5715008" y="913284"/>
            <a:ext cx="3249480" cy="2592288"/>
          </a:xfrm>
          <a:prstGeom prst="rect">
            <a:avLst/>
          </a:prstGeom>
        </p:spPr>
      </p:pic>
      <p:pic>
        <p:nvPicPr>
          <p:cNvPr id="17" name="图片 16" descr="QQ截图20151110101626.png"/>
          <p:cNvPicPr>
            <a:picLocks noChangeAspect="1"/>
          </p:cNvPicPr>
          <p:nvPr/>
        </p:nvPicPr>
        <p:blipFill>
          <a:blip r:embed="rId3" cstate="print"/>
          <a:stretch>
            <a:fillRect/>
          </a:stretch>
        </p:blipFill>
        <p:spPr>
          <a:xfrm>
            <a:off x="5715008" y="3361556"/>
            <a:ext cx="3249480" cy="21664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lide(fromBottom)">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slide(fromBottom)">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slide(fromBottom)">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slide(fromBottom)">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slide(fromBottom)">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slide(fromBottom)">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slide(fromBottom)">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slide(fromBottom)">
                                      <p:cBhvr>
                                        <p:cTn id="42" dur="500"/>
                                        <p:tgtEl>
                                          <p:spTgt spid="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edge">
                                      <p:cBhvr>
                                        <p:cTn id="47" dur="2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4"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heel(4)">
                                      <p:cBhvr>
                                        <p:cTn id="5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2" cstate="print"/>
          <a:srcRect/>
          <a:stretch>
            <a:fillRect/>
          </a:stretch>
        </p:blipFill>
        <p:spPr bwMode="auto">
          <a:xfrm>
            <a:off x="7092950" y="0"/>
            <a:ext cx="2044700" cy="1924050"/>
          </a:xfrm>
          <a:prstGeom prst="rect">
            <a:avLst/>
          </a:prstGeom>
          <a:noFill/>
          <a:ln w="9525">
            <a:noFill/>
            <a:miter lim="800000"/>
            <a:headEnd/>
            <a:tailEnd/>
          </a:ln>
        </p:spPr>
      </p:pic>
      <p:pic>
        <p:nvPicPr>
          <p:cNvPr id="10" name="Picture 3"/>
          <p:cNvPicPr>
            <a:picLocks noChangeAspect="1" noChangeArrowheads="1"/>
          </p:cNvPicPr>
          <p:nvPr/>
        </p:nvPicPr>
        <p:blipFill>
          <a:blip r:embed="rId3" cstate="print"/>
          <a:stretch>
            <a:fillRect/>
          </a:stretch>
        </p:blipFill>
        <p:spPr bwMode="auto">
          <a:xfrm>
            <a:off x="2537175" y="1079860"/>
            <a:ext cx="3926773" cy="3847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圆角矩形 16"/>
          <p:cNvSpPr/>
          <p:nvPr/>
        </p:nvSpPr>
        <p:spPr>
          <a:xfrm>
            <a:off x="3275856" y="2285996"/>
            <a:ext cx="2520280" cy="1507608"/>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lvl="0" algn="ctr" defTabSz="878205">
              <a:lnSpc>
                <a:spcPct val="120000"/>
              </a:lnSpc>
            </a:pP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Chapter </a:t>
            </a:r>
            <a:r>
              <a:rPr lang="en-US" altLang="zh-CN" sz="3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8</a:t>
            </a: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 Culinary Culture</a:t>
            </a:r>
            <a:endPar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bg/>
                                          </p:spTgt>
                                        </p:tgtEl>
                                        <p:attrNameLst>
                                          <p:attrName>style.visibility</p:attrName>
                                        </p:attrNameLst>
                                      </p:cBhvr>
                                      <p:to>
                                        <p:strVal val="visible"/>
                                      </p:to>
                                    </p:set>
                                    <p:anim calcmode="lin" valueType="num">
                                      <p:cBhvr additive="base">
                                        <p:cTn id="12" dur="500" fill="hold"/>
                                        <p:tgtEl>
                                          <p:spTgt spid="17">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17">
                                            <p:bg/>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 calcmode="lin" valueType="num">
                                      <p:cBhvr additive="base">
                                        <p:cTn id="1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 calcmode="lin" valueType="num">
                                      <p:cBhvr>
                                        <p:cTn id="22" dur="1000" fill="hold"/>
                                        <p:tgtEl>
                                          <p:spTgt spid="17">
                                            <p:txEl>
                                              <p:pRg st="0" end="0"/>
                                            </p:txEl>
                                          </p:spTgt>
                                        </p:tgtEl>
                                        <p:attrNameLst>
                                          <p:attrName>ppt_w</p:attrName>
                                        </p:attrNameLst>
                                      </p:cBhvr>
                                      <p:tavLst>
                                        <p:tav tm="0">
                                          <p:val>
                                            <p:strVal val="#ppt_w*0.70"/>
                                          </p:val>
                                        </p:tav>
                                        <p:tav tm="100000">
                                          <p:val>
                                            <p:strVal val="#ppt_w"/>
                                          </p:val>
                                        </p:tav>
                                      </p:tavLst>
                                    </p:anim>
                                    <p:anim calcmode="lin" valueType="num">
                                      <p:cBhvr>
                                        <p:cTn id="23" dur="1000" fill="hold"/>
                                        <p:tgtEl>
                                          <p:spTgt spid="17">
                                            <p:txEl>
                                              <p:pRg st="0" end="0"/>
                                            </p:txEl>
                                          </p:spTgt>
                                        </p:tgtEl>
                                        <p:attrNameLst>
                                          <p:attrName>ppt_h</p:attrName>
                                        </p:attrNameLst>
                                      </p:cBhvr>
                                      <p:tavLst>
                                        <p:tav tm="0">
                                          <p:val>
                                            <p:strVal val="#ppt_h"/>
                                          </p:val>
                                        </p:tav>
                                        <p:tav tm="100000">
                                          <p:val>
                                            <p:strVal val="#ppt_h"/>
                                          </p:val>
                                        </p:tav>
                                      </p:tavLst>
                                    </p:anim>
                                    <p:animEffect transition="in" filter="fade">
                                      <p:cBhvr>
                                        <p:cTn id="24"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3" name="TextBox 8"/>
          <p:cNvSpPr txBox="1">
            <a:spLocks noChangeArrowheads="1"/>
          </p:cNvSpPr>
          <p:nvPr/>
        </p:nvSpPr>
        <p:spPr bwMode="auto">
          <a:xfrm>
            <a:off x="-1620688"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Eight Regional Cuisines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4" name="矩形 13"/>
          <p:cNvSpPr/>
          <p:nvPr/>
        </p:nvSpPr>
        <p:spPr>
          <a:xfrm>
            <a:off x="357158" y="2071682"/>
            <a:ext cx="5328592" cy="2554545"/>
          </a:xfrm>
          <a:prstGeom prst="rect">
            <a:avLst/>
          </a:prstGeom>
        </p:spPr>
        <p:txBody>
          <a:bodyPr wrap="square">
            <a:spAutoFit/>
          </a:bodyPr>
          <a:lstStyle/>
          <a:p>
            <a:pPr marL="360045">
              <a:spcBef>
                <a:spcPts val="0"/>
              </a:spcBef>
              <a:spcAft>
                <a:spcPts val="1200"/>
              </a:spcAft>
              <a:buSzPct val="60000"/>
              <a:buFont typeface="Wingdings" panose="05000000000000000000" pitchFamily="2" charset="2"/>
              <a:buChar char="l"/>
            </a:pPr>
            <a:r>
              <a:rPr lang="en-US" altLang="zh-CN" sz="2400" dirty="0" smtClean="0"/>
              <a:t>  also known as </a:t>
            </a:r>
            <a:r>
              <a:rPr lang="en-US" altLang="zh-CN" sz="2400" i="1" dirty="0" err="1" smtClean="0"/>
              <a:t>Zhecai</a:t>
            </a:r>
            <a:r>
              <a:rPr lang="en-US" altLang="zh-CN" sz="2400" i="1" dirty="0" smtClean="0"/>
              <a:t> </a:t>
            </a:r>
            <a:r>
              <a:rPr lang="en-US" altLang="zh-CN" sz="2400" dirty="0" smtClean="0"/>
              <a:t>(</a:t>
            </a:r>
            <a:r>
              <a:rPr lang="zh-CN" altLang="en-US" sz="2400" dirty="0" smtClean="0"/>
              <a:t>浙菜</a:t>
            </a:r>
            <a:r>
              <a:rPr lang="en-US" altLang="zh-CN" sz="2400" dirty="0" smtClean="0"/>
              <a:t>)</a:t>
            </a:r>
            <a:endParaRPr lang="en-US" altLang="zh-CN" sz="2400" dirty="0" smtClean="0"/>
          </a:p>
          <a:p>
            <a:pPr marL="360045">
              <a:spcBef>
                <a:spcPts val="0"/>
              </a:spcBef>
              <a:spcAft>
                <a:spcPts val="1200"/>
              </a:spcAft>
              <a:buSzPct val="60000"/>
              <a:buFont typeface="Wingdings" panose="05000000000000000000" pitchFamily="2" charset="2"/>
              <a:buChar char="l"/>
            </a:pPr>
            <a:r>
              <a:rPr lang="en-US" altLang="zh-CN" sz="2400" dirty="0" smtClean="0"/>
              <a:t>  freshness, tenderness, softness, </a:t>
            </a:r>
            <a:endParaRPr lang="en-US" altLang="zh-CN" sz="2400" dirty="0" smtClean="0"/>
          </a:p>
          <a:p>
            <a:pPr marL="360045">
              <a:spcBef>
                <a:spcPts val="0"/>
              </a:spcBef>
              <a:spcAft>
                <a:spcPts val="1200"/>
              </a:spcAft>
              <a:buSzPct val="60000"/>
            </a:pPr>
            <a:r>
              <a:rPr lang="en-US" altLang="zh-CN" sz="2400" dirty="0" smtClean="0"/>
              <a:t>    smoothness with mellow fragrance</a:t>
            </a:r>
            <a:endParaRPr lang="en-US" altLang="zh-CN" sz="2400" dirty="0" smtClean="0"/>
          </a:p>
          <a:p>
            <a:pPr marL="360045">
              <a:spcBef>
                <a:spcPts val="0"/>
              </a:spcBef>
              <a:spcAft>
                <a:spcPts val="1200"/>
              </a:spcAft>
              <a:buSzPct val="60000"/>
              <a:buFont typeface="Wingdings" panose="05000000000000000000" pitchFamily="2" charset="2"/>
              <a:buChar char="l"/>
            </a:pPr>
            <a:r>
              <a:rPr lang="en-US" altLang="zh-CN" sz="2400" dirty="0" smtClean="0"/>
              <a:t>  comprises the specialties of </a:t>
            </a:r>
            <a:endParaRPr lang="en-US" altLang="zh-CN" sz="2400" dirty="0" smtClean="0"/>
          </a:p>
          <a:p>
            <a:pPr marL="360045">
              <a:spcBef>
                <a:spcPts val="0"/>
              </a:spcBef>
              <a:spcAft>
                <a:spcPts val="1200"/>
              </a:spcAft>
              <a:buSzPct val="60000"/>
            </a:pPr>
            <a:r>
              <a:rPr lang="en-US" altLang="zh-CN" sz="2400" dirty="0" smtClean="0"/>
              <a:t>    Hangzhou, Ningbo, </a:t>
            </a:r>
            <a:r>
              <a:rPr lang="en-US" altLang="zh-CN" sz="2400" dirty="0" err="1" smtClean="0"/>
              <a:t>shaoxing</a:t>
            </a:r>
            <a:r>
              <a:rPr lang="en-US" altLang="zh-CN" sz="2400" dirty="0" smtClean="0"/>
              <a:t>  </a:t>
            </a:r>
            <a:endParaRPr lang="en-US" altLang="zh-CN" sz="2400" dirty="0" smtClean="0"/>
          </a:p>
        </p:txBody>
      </p:sp>
      <p:sp>
        <p:nvSpPr>
          <p:cNvPr id="18" name="矩形 17"/>
          <p:cNvSpPr/>
          <p:nvPr/>
        </p:nvSpPr>
        <p:spPr>
          <a:xfrm>
            <a:off x="214282" y="1285864"/>
            <a:ext cx="8929718" cy="461665"/>
          </a:xfrm>
          <a:prstGeom prst="rect">
            <a:avLst/>
          </a:prstGeom>
        </p:spPr>
        <p:txBody>
          <a:bodyPr wrap="square">
            <a:spAutoFit/>
          </a:bodyPr>
          <a:lstStyle/>
          <a:p>
            <a:r>
              <a:rPr lang="en-US" altLang="zh-CN" sz="2400" b="1" dirty="0" smtClean="0">
                <a:solidFill>
                  <a:schemeClr val="accent6">
                    <a:lumMod val="50000"/>
                  </a:schemeClr>
                </a:solidFill>
              </a:rPr>
              <a:t>     Zhejiang Cuisine</a:t>
            </a:r>
            <a:endParaRPr lang="en-US" altLang="zh-CN" sz="2400" b="1" dirty="0" smtClean="0">
              <a:solidFill>
                <a:schemeClr val="accent6">
                  <a:lumMod val="50000"/>
                </a:schemeClr>
              </a:solidFill>
            </a:endParaRPr>
          </a:p>
        </p:txBody>
      </p:sp>
      <p:pic>
        <p:nvPicPr>
          <p:cNvPr id="19" name="图片 18" descr="QQ截图20151110103651.png"/>
          <p:cNvPicPr>
            <a:picLocks noChangeAspect="1"/>
          </p:cNvPicPr>
          <p:nvPr/>
        </p:nvPicPr>
        <p:blipFill>
          <a:blip r:embed="rId2" cstate="print"/>
          <a:stretch>
            <a:fillRect/>
          </a:stretch>
        </p:blipFill>
        <p:spPr>
          <a:xfrm>
            <a:off x="5724128" y="841276"/>
            <a:ext cx="3240360" cy="2520280"/>
          </a:xfrm>
          <a:prstGeom prst="rect">
            <a:avLst/>
          </a:prstGeom>
        </p:spPr>
      </p:pic>
      <p:pic>
        <p:nvPicPr>
          <p:cNvPr id="20" name="图片 19" descr="QQ截图20151110104221.png"/>
          <p:cNvPicPr>
            <a:picLocks noChangeAspect="1"/>
          </p:cNvPicPr>
          <p:nvPr/>
        </p:nvPicPr>
        <p:blipFill>
          <a:blip r:embed="rId3" cstate="print"/>
          <a:stretch>
            <a:fillRect/>
          </a:stretch>
        </p:blipFill>
        <p:spPr>
          <a:xfrm>
            <a:off x="5724128" y="3361556"/>
            <a:ext cx="3240360" cy="2216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left)">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left)">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1000" fill="hold"/>
                                        <p:tgtEl>
                                          <p:spTgt spid="19"/>
                                        </p:tgtEl>
                                        <p:attrNameLst>
                                          <p:attrName>ppt_w</p:attrName>
                                        </p:attrNameLst>
                                      </p:cBhvr>
                                      <p:tavLst>
                                        <p:tav tm="0">
                                          <p:val>
                                            <p:strVal val="#ppt_w*0.70"/>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Effect transition="in" filter="fade">
                                      <p:cBhvr>
                                        <p:cTn id="34" dur="10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checkerboard(across)">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32"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323528" y="1099691"/>
            <a:ext cx="2484976" cy="461665"/>
          </a:xfrm>
          <a:prstGeom prst="rect">
            <a:avLst/>
          </a:prstGeom>
        </p:spPr>
        <p:txBody>
          <a:bodyPr wrap="none">
            <a:spAutoFit/>
          </a:bodyPr>
          <a:lstStyle/>
          <a:p>
            <a:r>
              <a:rPr lang="en-US" altLang="zh-CN" sz="2400" b="1" dirty="0" smtClean="0">
                <a:solidFill>
                  <a:schemeClr val="accent6">
                    <a:lumMod val="50000"/>
                  </a:schemeClr>
                </a:solidFill>
              </a:rPr>
              <a:t>       Anhui Cuisine </a:t>
            </a:r>
            <a:endParaRPr lang="en-US" altLang="zh-CN" sz="2400" b="1" dirty="0" smtClean="0">
              <a:solidFill>
                <a:schemeClr val="accent6">
                  <a:lumMod val="50000"/>
                </a:schemeClr>
              </a:solidFill>
            </a:endParaRPr>
          </a:p>
        </p:txBody>
      </p:sp>
      <p:sp>
        <p:nvSpPr>
          <p:cNvPr id="14" name="TextBox 8"/>
          <p:cNvSpPr txBox="1">
            <a:spLocks noChangeArrowheads="1"/>
          </p:cNvSpPr>
          <p:nvPr/>
        </p:nvSpPr>
        <p:spPr bwMode="auto">
          <a:xfrm>
            <a:off x="-1620688"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Eight Regional Cuisines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矩形 14"/>
          <p:cNvSpPr/>
          <p:nvPr/>
        </p:nvSpPr>
        <p:spPr>
          <a:xfrm>
            <a:off x="395536" y="1669964"/>
            <a:ext cx="5832648" cy="3505575"/>
          </a:xfrm>
          <a:prstGeom prst="rect">
            <a:avLst/>
          </a:prstGeom>
        </p:spPr>
        <p:txBody>
          <a:bodyPr wrap="square">
            <a:spAutoFit/>
          </a:bodyPr>
          <a:lstStyle/>
          <a:p>
            <a:pPr marL="360045">
              <a:spcBef>
                <a:spcPts val="500"/>
              </a:spcBef>
              <a:buSzPct val="62000"/>
              <a:buFont typeface="Wingdings" panose="05000000000000000000" pitchFamily="2" charset="2"/>
              <a:buChar char="l"/>
            </a:pPr>
            <a:r>
              <a:rPr lang="en-US" altLang="zh-CN" sz="2400" dirty="0" smtClean="0"/>
              <a:t>  also known as </a:t>
            </a:r>
            <a:r>
              <a:rPr lang="en-US" altLang="zh-CN" sz="2400" i="1" dirty="0" err="1" smtClean="0"/>
              <a:t>Huicai</a:t>
            </a:r>
            <a:r>
              <a:rPr lang="en-US" altLang="zh-CN" sz="2400" i="1" dirty="0" smtClean="0"/>
              <a:t> </a:t>
            </a:r>
            <a:r>
              <a:rPr lang="en-US" altLang="zh-CN" sz="2400" dirty="0" smtClean="0"/>
              <a:t>(</a:t>
            </a:r>
            <a:r>
              <a:rPr lang="zh-CN" altLang="en-US" sz="2400" dirty="0" smtClean="0"/>
              <a:t>徽菜</a:t>
            </a:r>
            <a:r>
              <a:rPr lang="en-US" altLang="zh-CN" sz="2400" dirty="0" smtClean="0"/>
              <a:t>)</a:t>
            </a:r>
            <a:endParaRPr lang="en-US" altLang="zh-CN" sz="2400" dirty="0" smtClean="0"/>
          </a:p>
          <a:p>
            <a:pPr marL="360045">
              <a:spcBef>
                <a:spcPts val="500"/>
              </a:spcBef>
              <a:buSzPct val="62000"/>
              <a:buFont typeface="Wingdings" panose="05000000000000000000" pitchFamily="2" charset="2"/>
              <a:buChar char="l"/>
            </a:pPr>
            <a:r>
              <a:rPr lang="en-US" altLang="zh-CN" sz="2400" dirty="0" smtClean="0"/>
              <a:t>  elaborate selection of cooking </a:t>
            </a:r>
            <a:endParaRPr lang="en-US" altLang="zh-CN" sz="2400" dirty="0" smtClean="0"/>
          </a:p>
          <a:p>
            <a:pPr marL="360045">
              <a:spcBef>
                <a:spcPts val="500"/>
              </a:spcBef>
              <a:buSzPct val="62000"/>
            </a:pPr>
            <a:r>
              <a:rPr lang="en-US" altLang="zh-CN" sz="2400" dirty="0" smtClean="0"/>
              <a:t>    ingredients</a:t>
            </a:r>
            <a:endParaRPr lang="en-US" altLang="zh-CN" sz="2400" dirty="0" smtClean="0"/>
          </a:p>
          <a:p>
            <a:pPr marL="360045">
              <a:spcBef>
                <a:spcPts val="500"/>
              </a:spcBef>
              <a:buSzPct val="62000"/>
              <a:buFont typeface="Wingdings" panose="05000000000000000000" pitchFamily="2" charset="2"/>
              <a:buChar char="l"/>
            </a:pPr>
            <a:r>
              <a:rPr lang="en-US" altLang="zh-CN" sz="2400" dirty="0" smtClean="0"/>
              <a:t>  strict control of the cooking process</a:t>
            </a:r>
            <a:endParaRPr lang="en-US" altLang="zh-CN" sz="2400" dirty="0" smtClean="0"/>
          </a:p>
          <a:p>
            <a:pPr marL="360045">
              <a:spcBef>
                <a:spcPts val="500"/>
              </a:spcBef>
              <a:buSzPct val="62000"/>
              <a:buFont typeface="Wingdings" panose="05000000000000000000" pitchFamily="2" charset="2"/>
              <a:buChar char="l"/>
            </a:pPr>
            <a:r>
              <a:rPr lang="en-US" altLang="zh-CN" sz="2400" dirty="0" smtClean="0"/>
              <a:t>  original taste and nutrition of the </a:t>
            </a:r>
            <a:endParaRPr lang="en-US" altLang="zh-CN" sz="2400" dirty="0" smtClean="0"/>
          </a:p>
          <a:p>
            <a:pPr marL="360045">
              <a:spcBef>
                <a:spcPts val="500"/>
              </a:spcBef>
              <a:buSzPct val="62000"/>
            </a:pPr>
            <a:r>
              <a:rPr lang="en-US" altLang="zh-CN" sz="2400" dirty="0" smtClean="0"/>
              <a:t>    ingredients</a:t>
            </a:r>
            <a:endParaRPr lang="en-US" altLang="zh-CN" sz="2400" dirty="0" smtClean="0"/>
          </a:p>
          <a:p>
            <a:pPr marL="360045">
              <a:spcBef>
                <a:spcPts val="500"/>
              </a:spcBef>
              <a:buSzPct val="62000"/>
              <a:buFont typeface="Wingdings" panose="05000000000000000000" pitchFamily="2" charset="2"/>
              <a:buChar char="l"/>
            </a:pPr>
            <a:r>
              <a:rPr lang="en-US" altLang="zh-CN" sz="2400" dirty="0" smtClean="0"/>
              <a:t>  slightly spicy and salty</a:t>
            </a:r>
            <a:endParaRPr lang="en-US" altLang="zh-CN" sz="2400" dirty="0" smtClean="0"/>
          </a:p>
          <a:p>
            <a:pPr>
              <a:lnSpc>
                <a:spcPct val="120000"/>
              </a:lnSpc>
              <a:buSzPct val="62000"/>
            </a:pPr>
            <a:endParaRPr lang="en-US" altLang="zh-CN" sz="2400" dirty="0" smtClean="0"/>
          </a:p>
        </p:txBody>
      </p:sp>
      <p:pic>
        <p:nvPicPr>
          <p:cNvPr id="11" name="图片 10" descr="QQ截图20151110105953.png"/>
          <p:cNvPicPr>
            <a:picLocks noChangeAspect="1"/>
          </p:cNvPicPr>
          <p:nvPr/>
        </p:nvPicPr>
        <p:blipFill>
          <a:blip r:embed="rId2" cstate="print"/>
          <a:stretch>
            <a:fillRect/>
          </a:stretch>
        </p:blipFill>
        <p:spPr>
          <a:xfrm>
            <a:off x="6084168" y="3289548"/>
            <a:ext cx="2952328" cy="2160240"/>
          </a:xfrm>
          <a:prstGeom prst="rect">
            <a:avLst/>
          </a:prstGeom>
        </p:spPr>
      </p:pic>
      <p:pic>
        <p:nvPicPr>
          <p:cNvPr id="16" name="图片 15" descr="QQ截图20151110110020.png"/>
          <p:cNvPicPr>
            <a:picLocks noChangeAspect="1"/>
          </p:cNvPicPr>
          <p:nvPr/>
        </p:nvPicPr>
        <p:blipFill>
          <a:blip r:embed="rId3" cstate="print"/>
          <a:stretch>
            <a:fillRect/>
          </a:stretch>
        </p:blipFill>
        <p:spPr>
          <a:xfrm>
            <a:off x="6228184" y="913284"/>
            <a:ext cx="2771800" cy="23762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80">
                                          <p:stCondLst>
                                            <p:cond delay="0"/>
                                          </p:stCondLst>
                                        </p:cTn>
                                        <p:tgtEl>
                                          <p:spTgt spid="11"/>
                                        </p:tgtEl>
                                      </p:cBhvr>
                                    </p:animEffect>
                                    <p:anim calcmode="lin" valueType="num">
                                      <p:cBhvr>
                                        <p:cTn id="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5" dur="26">
                                          <p:stCondLst>
                                            <p:cond delay="650"/>
                                          </p:stCondLst>
                                        </p:cTn>
                                        <p:tgtEl>
                                          <p:spTgt spid="11"/>
                                        </p:tgtEl>
                                      </p:cBhvr>
                                      <p:to x="100000" y="60000"/>
                                    </p:animScale>
                                    <p:animScale>
                                      <p:cBhvr>
                                        <p:cTn id="26" dur="166" decel="50000">
                                          <p:stCondLst>
                                            <p:cond delay="676"/>
                                          </p:stCondLst>
                                        </p:cTn>
                                        <p:tgtEl>
                                          <p:spTgt spid="11"/>
                                        </p:tgtEl>
                                      </p:cBhvr>
                                      <p:to x="100000" y="100000"/>
                                    </p:animScale>
                                    <p:animScale>
                                      <p:cBhvr>
                                        <p:cTn id="27" dur="26">
                                          <p:stCondLst>
                                            <p:cond delay="1312"/>
                                          </p:stCondLst>
                                        </p:cTn>
                                        <p:tgtEl>
                                          <p:spTgt spid="11"/>
                                        </p:tgtEl>
                                      </p:cBhvr>
                                      <p:to x="100000" y="80000"/>
                                    </p:animScale>
                                    <p:animScale>
                                      <p:cBhvr>
                                        <p:cTn id="28" dur="166" decel="50000">
                                          <p:stCondLst>
                                            <p:cond delay="1338"/>
                                          </p:stCondLst>
                                        </p:cTn>
                                        <p:tgtEl>
                                          <p:spTgt spid="11"/>
                                        </p:tgtEl>
                                      </p:cBhvr>
                                      <p:to x="100000" y="100000"/>
                                    </p:animScale>
                                    <p:animScale>
                                      <p:cBhvr>
                                        <p:cTn id="29" dur="26">
                                          <p:stCondLst>
                                            <p:cond delay="1642"/>
                                          </p:stCondLst>
                                        </p:cTn>
                                        <p:tgtEl>
                                          <p:spTgt spid="11"/>
                                        </p:tgtEl>
                                      </p:cBhvr>
                                      <p:to x="100000" y="90000"/>
                                    </p:animScale>
                                    <p:animScale>
                                      <p:cBhvr>
                                        <p:cTn id="30" dur="166" decel="50000">
                                          <p:stCondLst>
                                            <p:cond delay="1668"/>
                                          </p:stCondLst>
                                        </p:cTn>
                                        <p:tgtEl>
                                          <p:spTgt spid="11"/>
                                        </p:tgtEl>
                                      </p:cBhvr>
                                      <p:to x="100000" y="100000"/>
                                    </p:animScale>
                                    <p:animScale>
                                      <p:cBhvr>
                                        <p:cTn id="31" dur="26">
                                          <p:stCondLst>
                                            <p:cond delay="1808"/>
                                          </p:stCondLst>
                                        </p:cTn>
                                        <p:tgtEl>
                                          <p:spTgt spid="11"/>
                                        </p:tgtEl>
                                      </p:cBhvr>
                                      <p:to x="100000" y="95000"/>
                                    </p:animScale>
                                    <p:animScale>
                                      <p:cBhvr>
                                        <p:cTn id="32"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252536" y="50929"/>
            <a:ext cx="536352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Eight Regional Cuisines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428596" y="1714492"/>
            <a:ext cx="5472608" cy="3446145"/>
          </a:xfrm>
          <a:prstGeom prst="rect">
            <a:avLst/>
          </a:prstGeom>
        </p:spPr>
        <p:txBody>
          <a:bodyPr wrap="square">
            <a:spAutoFit/>
          </a:bodyPr>
          <a:lstStyle/>
          <a:p>
            <a:pPr marL="360045">
              <a:spcBef>
                <a:spcPts val="1200"/>
              </a:spcBef>
              <a:spcAft>
                <a:spcPts val="0"/>
              </a:spcAft>
              <a:buSzPct val="60000"/>
              <a:buFont typeface="Wingdings" panose="05000000000000000000" pitchFamily="2" charset="2"/>
              <a:buChar char="l"/>
            </a:pPr>
            <a:r>
              <a:rPr lang="en-US" altLang="zh-CN" sz="2400" dirty="0" smtClean="0">
                <a:latin typeface="+mn-lt"/>
              </a:rPr>
              <a:t>  also known as </a:t>
            </a:r>
            <a:r>
              <a:rPr lang="en-US" altLang="zh-CN" sz="2400" i="1" dirty="0" err="1" smtClean="0">
                <a:latin typeface="+mn-lt"/>
              </a:rPr>
              <a:t>Xiangcai</a:t>
            </a:r>
            <a:r>
              <a:rPr lang="en-US" altLang="zh-CN" sz="2400" dirty="0" smtClean="0">
                <a:latin typeface="+mn-lt"/>
              </a:rPr>
              <a:t> (</a:t>
            </a:r>
            <a:r>
              <a:rPr lang="zh-CN" altLang="en-US" sz="2400" dirty="0" smtClean="0">
                <a:latin typeface="+mn-lt"/>
              </a:rPr>
              <a:t>湘菜</a:t>
            </a:r>
            <a:r>
              <a:rPr lang="en-US" altLang="zh-CN" sz="2400" dirty="0" smtClean="0">
                <a:latin typeface="+mn-lt"/>
              </a:rPr>
              <a:t>)</a:t>
            </a:r>
            <a:endParaRPr lang="en-US" altLang="zh-CN" sz="2400" dirty="0" smtClean="0">
              <a:latin typeface="+mn-lt"/>
            </a:endParaRPr>
          </a:p>
          <a:p>
            <a:pPr marL="360045">
              <a:spcBef>
                <a:spcPts val="1200"/>
              </a:spcBef>
              <a:spcAft>
                <a:spcPts val="0"/>
              </a:spcAft>
              <a:buSzPct val="60000"/>
              <a:buFont typeface="Wingdings" panose="05000000000000000000" pitchFamily="2" charset="2"/>
              <a:buChar char="l"/>
            </a:pPr>
            <a:r>
              <a:rPr lang="en-US" altLang="zh-CN" sz="2400" dirty="0" smtClean="0">
                <a:latin typeface="+mn-lt"/>
              </a:rPr>
              <a:t> </a:t>
            </a:r>
            <a:r>
              <a:rPr lang="en-US" altLang="zh-CN" sz="2400" dirty="0" smtClean="0">
                <a:solidFill>
                  <a:srgbClr val="FF0000"/>
                </a:solidFill>
                <a:latin typeface="+mn-lt"/>
              </a:rPr>
              <a:t> akin to</a:t>
            </a:r>
            <a:r>
              <a:rPr lang="zh-CN" altLang="en-US" sz="2400" dirty="0" smtClean="0">
                <a:solidFill>
                  <a:srgbClr val="FF0000"/>
                </a:solidFill>
                <a:latin typeface="+mn-lt"/>
              </a:rPr>
              <a:t>类似于</a:t>
            </a:r>
            <a:r>
              <a:rPr lang="en-US" altLang="zh-CN" sz="2400" dirty="0" smtClean="0">
                <a:latin typeface="+mn-lt"/>
              </a:rPr>
              <a:t> the chili-rich Sichuan Cuisine</a:t>
            </a:r>
            <a:endParaRPr lang="en-US" altLang="zh-CN" sz="2400" dirty="0" smtClean="0">
              <a:latin typeface="+mn-lt"/>
            </a:endParaRPr>
          </a:p>
          <a:p>
            <a:pPr marL="360045">
              <a:spcBef>
                <a:spcPts val="1200"/>
              </a:spcBef>
              <a:spcAft>
                <a:spcPts val="0"/>
              </a:spcAft>
              <a:buSzPct val="60000"/>
              <a:buFont typeface="Wingdings" panose="05000000000000000000" pitchFamily="2" charset="2"/>
              <a:buChar char="l"/>
            </a:pPr>
            <a:r>
              <a:rPr lang="en-US" altLang="zh-CN" sz="2400" dirty="0" smtClean="0">
                <a:latin typeface="+mn-lt"/>
              </a:rPr>
              <a:t>  dense pungent </a:t>
            </a:r>
            <a:r>
              <a:rPr lang="en-US" altLang="zh-CN" sz="2400" dirty="0" err="1" smtClean="0">
                <a:latin typeface="+mn-lt"/>
              </a:rPr>
              <a:t>flavour</a:t>
            </a:r>
            <a:endParaRPr lang="en-US" altLang="zh-CN" sz="2400" dirty="0" smtClean="0">
              <a:latin typeface="+mn-lt"/>
            </a:endParaRPr>
          </a:p>
          <a:p>
            <a:pPr marL="360045">
              <a:spcBef>
                <a:spcPts val="1200"/>
              </a:spcBef>
              <a:spcAft>
                <a:spcPts val="0"/>
              </a:spcAft>
              <a:buSzPct val="60000"/>
              <a:buFont typeface="Wingdings" panose="05000000000000000000" pitchFamily="2" charset="2"/>
              <a:buChar char="l"/>
            </a:pPr>
            <a:r>
              <a:rPr lang="en-US" altLang="zh-CN" sz="2400" dirty="0" smtClean="0">
                <a:latin typeface="+mn-lt"/>
              </a:rPr>
              <a:t>  chili, pepper, shallot</a:t>
            </a:r>
            <a:r>
              <a:rPr lang="zh-CN" altLang="en-US" sz="2400" dirty="0" smtClean="0">
                <a:latin typeface="+mn-lt"/>
              </a:rPr>
              <a:t>青葱</a:t>
            </a:r>
            <a:r>
              <a:rPr lang="en-US" altLang="zh-CN" sz="2400" dirty="0" smtClean="0">
                <a:latin typeface="+mn-lt"/>
              </a:rPr>
              <a:t> </a:t>
            </a:r>
            <a:endParaRPr lang="en-US" altLang="zh-CN" sz="2400" dirty="0" smtClean="0">
              <a:latin typeface="+mn-lt"/>
            </a:endParaRPr>
          </a:p>
          <a:p>
            <a:pPr marL="360045">
              <a:spcBef>
                <a:spcPts val="1200"/>
              </a:spcBef>
              <a:spcAft>
                <a:spcPts val="0"/>
              </a:spcAft>
              <a:buSzPct val="60000"/>
              <a:buFont typeface="Wingdings" panose="05000000000000000000" pitchFamily="2" charset="2"/>
              <a:buChar char="l"/>
            </a:pPr>
            <a:r>
              <a:rPr lang="en-US" altLang="zh-CN" sz="2400" dirty="0" smtClean="0">
                <a:latin typeface="+mn-lt"/>
              </a:rPr>
              <a:t>  hot, sour </a:t>
            </a:r>
            <a:r>
              <a:rPr lang="en-US" altLang="zh-CN" sz="2400" dirty="0" err="1" smtClean="0">
                <a:latin typeface="+mn-lt"/>
              </a:rPr>
              <a:t>flavour</a:t>
            </a:r>
            <a:r>
              <a:rPr lang="en-US" altLang="zh-CN" sz="2400" dirty="0" smtClean="0">
                <a:latin typeface="+mn-lt"/>
              </a:rPr>
              <a:t>, fresh aroma, </a:t>
            </a:r>
            <a:endParaRPr lang="en-US" altLang="zh-CN" sz="2400" dirty="0" smtClean="0">
              <a:latin typeface="+mn-lt"/>
            </a:endParaRPr>
          </a:p>
          <a:p>
            <a:pPr marL="360045">
              <a:spcBef>
                <a:spcPts val="1200"/>
              </a:spcBef>
              <a:spcAft>
                <a:spcPts val="0"/>
              </a:spcAft>
              <a:buSzPct val="60000"/>
            </a:pPr>
            <a:r>
              <a:rPr lang="en-US" altLang="zh-CN" sz="2400" dirty="0" smtClean="0">
                <a:latin typeface="+mn-lt"/>
              </a:rPr>
              <a:t>    greasiness</a:t>
            </a:r>
            <a:r>
              <a:rPr lang="zh-CN" altLang="en-US" sz="2400" dirty="0" smtClean="0">
                <a:latin typeface="+mn-lt"/>
              </a:rPr>
              <a:t>油腻</a:t>
            </a:r>
            <a:r>
              <a:rPr lang="en-US" altLang="zh-CN" sz="2400" dirty="0" smtClean="0">
                <a:latin typeface="+mn-lt"/>
              </a:rPr>
              <a:t>, deep </a:t>
            </a:r>
            <a:r>
              <a:rPr lang="en-US" altLang="zh-CN" sz="2400" dirty="0" err="1" smtClean="0">
                <a:latin typeface="+mn-lt"/>
              </a:rPr>
              <a:t>colour</a:t>
            </a:r>
            <a:r>
              <a:rPr lang="en-US" altLang="zh-CN" sz="2400" dirty="0" smtClean="0">
                <a:latin typeface="+mn-lt"/>
              </a:rPr>
              <a:t>, etc</a:t>
            </a:r>
            <a:endParaRPr lang="en-US" altLang="zh-CN" sz="2400" dirty="0" smtClean="0">
              <a:latin typeface="+mn-lt"/>
            </a:endParaRPr>
          </a:p>
        </p:txBody>
      </p:sp>
      <p:sp>
        <p:nvSpPr>
          <p:cNvPr id="14" name="TextBox 13"/>
          <p:cNvSpPr txBox="1"/>
          <p:nvPr/>
        </p:nvSpPr>
        <p:spPr bwMode="auto">
          <a:xfrm>
            <a:off x="428596" y="1071550"/>
            <a:ext cx="2592288" cy="535531"/>
          </a:xfrm>
          <a:prstGeom prst="rect">
            <a:avLst/>
          </a:prstGeom>
          <a:noFill/>
          <a:ln w="9525">
            <a:noFill/>
            <a:miter lim="800000"/>
          </a:ln>
          <a:effectLst/>
        </p:spPr>
        <p:txBody>
          <a:bodyPr wrap="square" rtlCol="0">
            <a:spAutoFit/>
          </a:bodyPr>
          <a:lstStyle/>
          <a:p>
            <a:pPr defTabSz="878205">
              <a:lnSpc>
                <a:spcPct val="120000"/>
              </a:lnSpc>
            </a:pPr>
            <a:r>
              <a:rPr lang="en-US" altLang="zh-CN" sz="2400" b="1" dirty="0" smtClean="0">
                <a:solidFill>
                  <a:schemeClr val="accent6">
                    <a:lumMod val="50000"/>
                  </a:schemeClr>
                </a:solidFill>
                <a:ea typeface="微软雅黑" panose="020B0503020204020204" pitchFamily="34" charset="-122"/>
                <a:cs typeface="Arial" panose="020B0604020202020204" pitchFamily="34" charset="0"/>
              </a:rPr>
              <a:t>    Hunan Cuisine</a:t>
            </a:r>
            <a:endParaRPr lang="zh-CN" altLang="en-US" sz="2400" b="1" dirty="0">
              <a:solidFill>
                <a:schemeClr val="accent6">
                  <a:lumMod val="50000"/>
                </a:schemeClr>
              </a:solidFill>
              <a:ea typeface="微软雅黑" panose="020B0503020204020204" pitchFamily="34" charset="-122"/>
              <a:cs typeface="Arial" panose="020B0604020202020204" pitchFamily="34" charset="0"/>
            </a:endParaRPr>
          </a:p>
        </p:txBody>
      </p:sp>
      <p:pic>
        <p:nvPicPr>
          <p:cNvPr id="15" name="图片 14" descr="malji.jpg"/>
          <p:cNvPicPr>
            <a:picLocks noChangeAspect="1"/>
          </p:cNvPicPr>
          <p:nvPr/>
        </p:nvPicPr>
        <p:blipFill>
          <a:blip r:embed="rId2" cstate="print"/>
          <a:stretch>
            <a:fillRect/>
          </a:stretch>
        </p:blipFill>
        <p:spPr>
          <a:xfrm>
            <a:off x="5652120" y="841276"/>
            <a:ext cx="3312368" cy="2376264"/>
          </a:xfrm>
          <a:prstGeom prst="rect">
            <a:avLst/>
          </a:prstGeom>
        </p:spPr>
      </p:pic>
      <p:pic>
        <p:nvPicPr>
          <p:cNvPr id="17" name="图片 16" descr="QQ截图20151110112148.png"/>
          <p:cNvPicPr>
            <a:picLocks noChangeAspect="1"/>
          </p:cNvPicPr>
          <p:nvPr/>
        </p:nvPicPr>
        <p:blipFill>
          <a:blip r:embed="rId3" cstate="print"/>
          <a:stretch>
            <a:fillRect/>
          </a:stretch>
        </p:blipFill>
        <p:spPr>
          <a:xfrm>
            <a:off x="5652120" y="3217540"/>
            <a:ext cx="3277097" cy="22270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800" decel="100000"/>
                                        <p:tgtEl>
                                          <p:spTgt spid="15"/>
                                        </p:tgtEl>
                                      </p:cBhvr>
                                    </p:animEffect>
                                    <p:anim calcmode="lin" valueType="num">
                                      <p:cBhvr>
                                        <p:cTn id="8" dur="800" decel="100000" fill="hold"/>
                                        <p:tgtEl>
                                          <p:spTgt spid="15"/>
                                        </p:tgtEl>
                                        <p:attrNameLst>
                                          <p:attrName>style.rotation</p:attrName>
                                        </p:attrNameLst>
                                      </p:cBhvr>
                                      <p:tavLst>
                                        <p:tav tm="0">
                                          <p:val>
                                            <p:fltVal val="-90"/>
                                          </p:val>
                                        </p:tav>
                                        <p:tav tm="100000">
                                          <p:val>
                                            <p:fltVal val="0"/>
                                          </p:val>
                                        </p:tav>
                                      </p:tavLst>
                                    </p:anim>
                                    <p:anim calcmode="lin" valueType="num">
                                      <p:cBhvr>
                                        <p:cTn id="9" dur="800" decel="100000" fill="hold"/>
                                        <p:tgtEl>
                                          <p:spTgt spid="15"/>
                                        </p:tgtEl>
                                        <p:attrNameLst>
                                          <p:attrName>ppt_x</p:attrName>
                                        </p:attrNameLst>
                                      </p:cBhvr>
                                      <p:tavLst>
                                        <p:tav tm="0">
                                          <p:val>
                                            <p:strVal val="#ppt_x+0.4"/>
                                          </p:val>
                                        </p:tav>
                                        <p:tav tm="100000">
                                          <p:val>
                                            <p:strVal val="#ppt_x-0.05"/>
                                          </p:val>
                                        </p:tav>
                                      </p:tavLst>
                                    </p:anim>
                                    <p:anim calcmode="lin" valueType="num">
                                      <p:cBhvr>
                                        <p:cTn id="10" dur="800" decel="100000" fill="hold"/>
                                        <p:tgtEl>
                                          <p:spTgt spid="1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2"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Scale>
                                      <p:cBhvr>
                                        <p:cTn id="1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7"/>
                                        </p:tgtEl>
                                        <p:attrNameLst>
                                          <p:attrName>ppt_x</p:attrName>
                                          <p:attrName>ppt_y</p:attrName>
                                        </p:attrNameLst>
                                      </p:cBhvr>
                                    </p:animMotion>
                                    <p:animEffect transition="in" filter="fade">
                                      <p:cBhvr>
                                        <p:cTn id="1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805690" y="1129308"/>
            <a:ext cx="1273057" cy="4518647"/>
            <a:chOff x="1187624" y="1129903"/>
            <a:chExt cx="1273366" cy="4517230"/>
          </a:xfrm>
        </p:grpSpPr>
        <p:sp>
          <p:nvSpPr>
            <p:cNvPr id="6" name="矩形 5"/>
            <p:cNvSpPr/>
            <p:nvPr/>
          </p:nvSpPr>
          <p:spPr>
            <a:xfrm>
              <a:off x="1188358" y="393830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descr="G:\360data\重要数据\桌面\东京国际朝日学院\素材\168126.jpg"/>
            <p:cNvPicPr>
              <a:picLocks noChangeAspect="1" noChangeArrowheads="1"/>
            </p:cNvPicPr>
            <p:nvPr/>
          </p:nvPicPr>
          <p:blipFill>
            <a:blip r:embed="rId1" cstate="print">
              <a:duotone>
                <a:schemeClr val="accent5">
                  <a:shade val="45000"/>
                  <a:satMod val="135000"/>
                </a:schemeClr>
                <a:prstClr val="white"/>
              </a:duotone>
            </a:blip>
            <a:stretch>
              <a:fillRect/>
            </a:stretch>
          </p:blipFill>
          <p:spPr bwMode="auto">
            <a:xfrm>
              <a:off x="1187624" y="1129902"/>
              <a:ext cx="1273366" cy="2735446"/>
            </a:xfrm>
            <a:prstGeom prst="rect">
              <a:avLst/>
            </a:prstGeom>
            <a:noFill/>
            <a:ln w="9525">
              <a:noFill/>
              <a:miter lim="800000"/>
              <a:headEnd/>
              <a:tailEnd/>
            </a:ln>
          </p:spPr>
        </p:pic>
        <p:sp>
          <p:nvSpPr>
            <p:cNvPr id="8" name="TextBox 7"/>
            <p:cNvSpPr txBox="1"/>
            <p:nvPr/>
          </p:nvSpPr>
          <p:spPr bwMode="auto">
            <a:xfrm>
              <a:off x="1389731" y="2379438"/>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213985" y="4225651"/>
              <a:ext cx="1184394" cy="1421482"/>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Features of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Chinese</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 Food</a:t>
              </a:r>
              <a:r>
                <a:rPr lang="en-US" altLang="zh-CN" sz="1600" b="1" dirty="0" smtClean="0">
                  <a:solidFill>
                    <a:schemeClr val="bg1">
                      <a:lumMod val="50000"/>
                    </a:schemeClr>
                  </a:solidFill>
                  <a:ea typeface="冬青黑体简体中文 W6" panose="02010600030101010101" charset="-122"/>
                  <a:cs typeface="冬青黑体简体中文 W6" panose="02010600030101010101" charset="-122"/>
                </a:rPr>
                <a:t> </a:t>
              </a:r>
              <a:endParaRPr lang="en-US" altLang="zh-CN" sz="1600" b="1" dirty="0" smtClean="0">
                <a:solidFill>
                  <a:schemeClr val="bg1">
                    <a:lumMod val="50000"/>
                  </a:schemeClr>
                </a:solidFill>
                <a:ea typeface="冬青黑体简体中文 W6" panose="02010600030101010101" charset="-122"/>
                <a:cs typeface="冬青黑体简体中文 W6" panose="02010600030101010101" charset="-122"/>
              </a:endParaRPr>
            </a:p>
            <a:p>
              <a:pPr algn="ctr" defTabSz="878205" eaLnBrk="1" hangingPunct="1">
                <a:lnSpc>
                  <a:spcPct val="120000"/>
                </a:lnSpc>
              </a:pPr>
              <a:endParaRPr lang="zh-CN" altLang="en-US" sz="2400" b="1" dirty="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3" name="组合 9"/>
          <p:cNvGrpSpPr/>
          <p:nvPr/>
        </p:nvGrpSpPr>
        <p:grpSpPr bwMode="auto">
          <a:xfrm>
            <a:off x="2038479" y="1129308"/>
            <a:ext cx="1438087" cy="3760388"/>
            <a:chOff x="2488011" y="1128704"/>
            <a:chExt cx="1438435" cy="3760479"/>
          </a:xfrm>
        </p:grpSpPr>
        <p:sp>
          <p:nvSpPr>
            <p:cNvPr id="11" name="矩形 10"/>
            <p:cNvSpPr/>
            <p:nvPr/>
          </p:nvSpPr>
          <p:spPr>
            <a:xfrm>
              <a:off x="2586319" y="3938051"/>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descr="G:\360data\重要数据\桌面\未标题-1.jpg"/>
            <p:cNvPicPr>
              <a:picLocks noChangeAspect="1" noChangeArrowheads="1"/>
            </p:cNvPicPr>
            <p:nvPr/>
          </p:nvPicPr>
          <p:blipFill>
            <a:blip r:embed="rId2" cstate="print">
              <a:duotone>
                <a:schemeClr val="accent5">
                  <a:shade val="45000"/>
                  <a:satMod val="135000"/>
                </a:schemeClr>
                <a:prstClr val="white"/>
              </a:duotone>
            </a:blip>
            <a:stretch>
              <a:fillRect/>
            </a:stretch>
          </p:blipFill>
          <p:spPr bwMode="auto">
            <a:xfrm>
              <a:off x="2585588" y="1128704"/>
              <a:ext cx="1273364" cy="27363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2787692" y="2379437"/>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488011" y="4225652"/>
              <a:ext cx="1438435" cy="663531"/>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Eight Regional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Cuisines</a:t>
              </a:r>
              <a:endParaRPr lang="zh-CN" altLang="en-US" sz="1600" b="1" dirty="0" smtClean="0">
                <a:solidFill>
                  <a:schemeClr val="bg1">
                    <a:lumMod val="50000"/>
                  </a:schemeClr>
                </a:solidFill>
                <a:ea typeface="冬青黑体简体中文 W6" panose="02010600030101010101" charset="-122"/>
                <a:cs typeface="冬青黑体简体中文 W6" panose="02010600030101010101" charset="-122"/>
              </a:endParaRPr>
            </a:p>
          </p:txBody>
        </p:sp>
      </p:grpSp>
      <p:grpSp>
        <p:nvGrpSpPr>
          <p:cNvPr id="4" name="组合 14"/>
          <p:cNvGrpSpPr/>
          <p:nvPr/>
        </p:nvGrpSpPr>
        <p:grpSpPr bwMode="auto">
          <a:xfrm>
            <a:off x="4740166" y="1129308"/>
            <a:ext cx="1437830" cy="3464744"/>
            <a:chOff x="5211352" y="1130091"/>
            <a:chExt cx="1438177" cy="3463475"/>
          </a:xfrm>
        </p:grpSpPr>
        <p:sp>
          <p:nvSpPr>
            <p:cNvPr id="16" name="矩形 15"/>
            <p:cNvSpPr/>
            <p:nvPr/>
          </p:nvSpPr>
          <p:spPr>
            <a:xfrm>
              <a:off x="5322624" y="3938341"/>
              <a:ext cx="1271894"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7" name="Picture 7"/>
            <p:cNvPicPr>
              <a:picLocks noChangeAspect="1" noChangeArrowheads="1"/>
            </p:cNvPicPr>
            <p:nvPr/>
          </p:nvPicPr>
          <p:blipFill>
            <a:blip r:embed="rId3" cstate="print">
              <a:duotone>
                <a:schemeClr val="accent5">
                  <a:shade val="45000"/>
                  <a:satMod val="135000"/>
                </a:schemeClr>
                <a:prstClr val="white"/>
              </a:duotone>
            </a:blip>
            <a:stretch>
              <a:fillRect/>
            </a:stretch>
          </p:blipFill>
          <p:spPr bwMode="auto">
            <a:xfrm>
              <a:off x="5321892" y="1130091"/>
              <a:ext cx="1273365" cy="2735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bwMode="auto">
            <a:xfrm>
              <a:off x="5523996"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7" name="TextBox 18"/>
            <p:cNvSpPr txBox="1">
              <a:spLocks noChangeArrowheads="1"/>
            </p:cNvSpPr>
            <p:nvPr/>
          </p:nvSpPr>
          <p:spPr bwMode="auto">
            <a:xfrm>
              <a:off x="5211352" y="4225652"/>
              <a:ext cx="1438177" cy="367914"/>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j-lt"/>
                  <a:ea typeface="冬青黑体简体中文 W6" panose="02010600030101010101" charset="-122"/>
                  <a:cs typeface="冬青黑体简体中文 W6" panose="02010600030101010101" charset="-122"/>
                </a:rPr>
                <a:t>Table Manners</a:t>
              </a:r>
              <a:endParaRPr lang="zh-CN" altLang="en-US" sz="1600" b="1" dirty="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5" name="组合 19"/>
          <p:cNvGrpSpPr/>
          <p:nvPr/>
        </p:nvGrpSpPr>
        <p:grpSpPr bwMode="auto">
          <a:xfrm>
            <a:off x="6208000" y="1129308"/>
            <a:ext cx="1273056" cy="3484497"/>
            <a:chOff x="6690042" y="1130090"/>
            <a:chExt cx="1273364" cy="3483218"/>
          </a:xfrm>
        </p:grpSpPr>
        <p:sp>
          <p:nvSpPr>
            <p:cNvPr id="21" name="矩形 20"/>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2" name="Picture 3" descr="G:\360data\重要数据\桌面\东京国际朝日学院\素材\10034648_7.jpg"/>
            <p:cNvPicPr>
              <a:picLocks noChangeAspect="1" noChangeArrowheads="1"/>
            </p:cNvPicPr>
            <p:nvPr/>
          </p:nvPicPr>
          <p:blipFill>
            <a:blip r:embed="rId4" cstate="print">
              <a:duotone>
                <a:schemeClr val="accent5">
                  <a:shade val="45000"/>
                  <a:satMod val="135000"/>
                </a:schemeClr>
                <a:prstClr val="white"/>
              </a:duotone>
            </a:blip>
            <a:stretch>
              <a:fillRect/>
            </a:stretch>
          </p:blipFill>
          <p:spPr bwMode="auto">
            <a:xfrm>
              <a:off x="6690042" y="1130090"/>
              <a:ext cx="1273364" cy="27353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5</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3" name="TextBox 23"/>
            <p:cNvSpPr txBox="1">
              <a:spLocks noChangeArrowheads="1"/>
            </p:cNvSpPr>
            <p:nvPr/>
          </p:nvSpPr>
          <p:spPr bwMode="auto">
            <a:xfrm>
              <a:off x="6727744" y="4225652"/>
              <a:ext cx="1169898" cy="387656"/>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n-lt"/>
                  <a:ea typeface="冬青黑体简体中文 W6" panose="02010600030101010101" charset="-122"/>
                  <a:cs typeface="冬青黑体简体中文 W6" panose="02010600030101010101" charset="-122"/>
                </a:rPr>
                <a:t>Chinese tea</a:t>
              </a:r>
              <a:endParaRPr lang="zh-CN" altLang="en-US" sz="1600" b="1" dirty="0">
                <a:solidFill>
                  <a:srgbClr val="7F7F7F"/>
                </a:solidFill>
                <a:latin typeface="+mn-lt"/>
                <a:ea typeface="冬青黑体简体中文 W6" panose="02010600030101010101" charset="-122"/>
                <a:cs typeface="冬青黑体简体中文 W6" panose="02010600030101010101" charset="-122"/>
              </a:endParaRPr>
            </a:p>
          </p:txBody>
        </p:sp>
      </p:grpSp>
      <p:sp>
        <p:nvSpPr>
          <p:cNvPr id="18440" name="TextBox 24"/>
          <p:cNvSpPr txBox="1">
            <a:spLocks noChangeArrowheads="1"/>
          </p:cNvSpPr>
          <p:nvPr/>
        </p:nvSpPr>
        <p:spPr bwMode="auto">
          <a:xfrm>
            <a:off x="140229" y="265113"/>
            <a:ext cx="3297698" cy="1274195"/>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Culinary Culture</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a:p>
            <a:pPr algn="ctr" defTabSz="878205" eaLnBrk="1" hangingPunct="1">
              <a:lnSpc>
                <a:spcPct val="120000"/>
              </a:lnSpc>
            </a:pP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25"/>
          <p:cNvGrpSpPr/>
          <p:nvPr/>
        </p:nvGrpSpPr>
        <p:grpSpPr bwMode="auto">
          <a:xfrm>
            <a:off x="0" y="61913"/>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cstate="print"/>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9" name="组合 29"/>
          <p:cNvGrpSpPr/>
          <p:nvPr/>
        </p:nvGrpSpPr>
        <p:grpSpPr bwMode="auto">
          <a:xfrm>
            <a:off x="3298204" y="1129308"/>
            <a:ext cx="1646989" cy="3779883"/>
            <a:chOff x="3751512" y="1129902"/>
            <a:chExt cx="1647387" cy="3778696"/>
          </a:xfrm>
        </p:grpSpPr>
        <p:sp>
          <p:nvSpPr>
            <p:cNvPr id="31" name="矩形 30"/>
            <p:cNvSpPr/>
            <p:nvPr/>
          </p:nvSpPr>
          <p:spPr>
            <a:xfrm>
              <a:off x="3953796" y="3938302"/>
              <a:ext cx="1273482"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3" descr="C:\Documents and Settings\Administrator\桌面\素材\20051024196101111.jpg"/>
            <p:cNvPicPr>
              <a:picLocks noChangeAspect="1" noChangeArrowheads="1"/>
            </p:cNvPicPr>
            <p:nvPr/>
          </p:nvPicPr>
          <p:blipFill>
            <a:blip r:embed="rId6" cstate="print"/>
            <a:stretch>
              <a:fillRect/>
            </a:stretch>
          </p:blipFill>
          <p:spPr bwMode="auto">
            <a:xfrm>
              <a:off x="3946709" y="1129902"/>
              <a:ext cx="1280394" cy="27354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a:off x="4155845"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46" name="TextBox 33"/>
            <p:cNvSpPr txBox="1">
              <a:spLocks noChangeArrowheads="1"/>
            </p:cNvSpPr>
            <p:nvPr/>
          </p:nvSpPr>
          <p:spPr bwMode="auto">
            <a:xfrm>
              <a:off x="3751512" y="4225548"/>
              <a:ext cx="1647387" cy="683050"/>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accent6">
                      <a:lumMod val="50000"/>
                    </a:schemeClr>
                  </a:solidFill>
                </a:rPr>
                <a:t>Chinese Delicacy </a:t>
              </a:r>
              <a:endParaRPr lang="en-US" altLang="zh-CN" sz="1600" b="1" dirty="0" smtClean="0">
                <a:solidFill>
                  <a:schemeClr val="accent6">
                    <a:lumMod val="50000"/>
                  </a:schemeClr>
                </a:solidFill>
              </a:endParaRPr>
            </a:p>
            <a:p>
              <a:pPr algn="ctr" defTabSz="878205" eaLnBrk="1" hangingPunct="1">
                <a:lnSpc>
                  <a:spcPct val="120000"/>
                </a:lnSpc>
              </a:pPr>
              <a:r>
                <a:rPr lang="en-US" altLang="zh-CN" sz="1600" b="1" dirty="0" smtClean="0">
                  <a:solidFill>
                    <a:schemeClr val="accent6">
                      <a:lumMod val="50000"/>
                    </a:schemeClr>
                  </a:solidFill>
                </a:rPr>
                <a:t>A Bite of China </a:t>
              </a:r>
              <a:endParaRPr lang="en-US" altLang="zh-CN" sz="1600" b="1" dirty="0" smtClean="0">
                <a:solidFill>
                  <a:schemeClr val="accent6">
                    <a:lumMod val="50000"/>
                  </a:schemeClr>
                </a:solidFill>
              </a:endParaRPr>
            </a:p>
          </p:txBody>
        </p:sp>
      </p:grpSp>
      <p:grpSp>
        <p:nvGrpSpPr>
          <p:cNvPr id="10" name="组合 33"/>
          <p:cNvGrpSpPr/>
          <p:nvPr/>
        </p:nvGrpSpPr>
        <p:grpSpPr bwMode="auto">
          <a:xfrm>
            <a:off x="7521023" y="1129308"/>
            <a:ext cx="1346843" cy="3495597"/>
            <a:chOff x="6645728" y="1118994"/>
            <a:chExt cx="1347168" cy="3494314"/>
          </a:xfrm>
        </p:grpSpPr>
        <p:sp>
          <p:nvSpPr>
            <p:cNvPr id="35" name="矩形 34"/>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6" name="Picture 3" descr="G:\360data\重要数据\桌面\东京国际朝日学院\素材\10034648_7.jpg"/>
            <p:cNvPicPr>
              <a:picLocks noChangeAspect="1" noChangeArrowheads="1"/>
            </p:cNvPicPr>
            <p:nvPr/>
          </p:nvPicPr>
          <p:blipFill>
            <a:blip r:embed="rId7" cstate="print">
              <a:duotone>
                <a:schemeClr val="accent5">
                  <a:shade val="45000"/>
                  <a:satMod val="135000"/>
                </a:schemeClr>
                <a:prstClr val="white"/>
              </a:duotone>
            </a:blip>
            <a:stretch>
              <a:fillRect/>
            </a:stretch>
          </p:blipFill>
          <p:spPr bwMode="auto">
            <a:xfrm>
              <a:off x="6690038" y="1118994"/>
              <a:ext cx="1273363" cy="27353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6</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8" name="TextBox 23"/>
            <p:cNvSpPr txBox="1">
              <a:spLocks noChangeArrowheads="1"/>
            </p:cNvSpPr>
            <p:nvPr/>
          </p:nvSpPr>
          <p:spPr bwMode="auto">
            <a:xfrm>
              <a:off x="6645728" y="4225652"/>
              <a:ext cx="1347168" cy="387656"/>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j-lt"/>
                  <a:ea typeface="冬青黑体简体中文 W6" panose="02010600030101010101" charset="-122"/>
                  <a:cs typeface="冬青黑体简体中文 W6" panose="02010600030101010101" charset="-122"/>
                </a:rPr>
                <a:t>Chinese Wine</a:t>
              </a:r>
              <a:endParaRPr lang="zh-CN" altLang="en-US" sz="1600" b="1" dirty="0">
                <a:solidFill>
                  <a:srgbClr val="7F7F7F"/>
                </a:solidFill>
                <a:latin typeface="+mj-lt"/>
                <a:ea typeface="冬青黑体简体中文 W6" panose="02010600030101010101" charset="-122"/>
                <a:cs typeface="冬青黑体简体中文 W6" panose="02010600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par>
                                <p:cTn id="8" presetID="1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Top)">
                                      <p:cBhvr>
                                        <p:cTn id="10" dur="500"/>
                                        <p:tgtEl>
                                          <p:spTgt spid="3"/>
                                        </p:tgtEl>
                                      </p:cBhvr>
                                    </p:animEffect>
                                  </p:childTnLst>
                                </p:cTn>
                              </p:par>
                              <p:par>
                                <p:cTn id="11" presetID="1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lide(fromBottom)">
                                      <p:cBhvr>
                                        <p:cTn id="13" dur="500"/>
                                        <p:tgtEl>
                                          <p:spTgt spid="2"/>
                                        </p:tgtEl>
                                      </p:cBhvr>
                                    </p:animEffect>
                                  </p:childTnLst>
                                </p:cTn>
                              </p:par>
                              <p:par>
                                <p:cTn id="14" presetID="1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lide(fromTop)">
                                      <p:cBhvr>
                                        <p:cTn id="16" dur="500"/>
                                        <p:tgtEl>
                                          <p:spTgt spid="4"/>
                                        </p:tgtEl>
                                      </p:cBhvr>
                                    </p:animEffect>
                                  </p:childTnLst>
                                </p:cTn>
                              </p:par>
                              <p:par>
                                <p:cTn id="17" presetID="1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Bottom)">
                                      <p:cBhvr>
                                        <p:cTn id="19" dur="500"/>
                                        <p:tgtEl>
                                          <p:spTgt spid="5"/>
                                        </p:tgtEl>
                                      </p:cBhvr>
                                    </p:animEffect>
                                  </p:childTnLst>
                                </p:cTn>
                              </p:par>
                              <p:par>
                                <p:cTn id="20" presetID="12" presetClass="entr" presetSubtype="1"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lide(fromTop)">
                                      <p:cBhvr>
                                        <p:cTn id="22" dur="500"/>
                                        <p:tgtEl>
                                          <p:spTgt spid="10"/>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9"/>
                                        </p:tgtEl>
                                      </p:cBhvr>
                                    </p:animEffect>
                                    <p:animScale>
                                      <p:cBhvr>
                                        <p:cTn id="26"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32"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9" name="TextBox 8"/>
          <p:cNvSpPr txBox="1">
            <a:spLocks noChangeArrowheads="1"/>
          </p:cNvSpPr>
          <p:nvPr/>
        </p:nvSpPr>
        <p:spPr bwMode="auto">
          <a:xfrm>
            <a:off x="-612576"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Delicacy – A Bite of China</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37" name="矩形 36"/>
          <p:cNvSpPr/>
          <p:nvPr/>
        </p:nvSpPr>
        <p:spPr>
          <a:xfrm>
            <a:off x="571472" y="1285864"/>
            <a:ext cx="8286808" cy="4034438"/>
          </a:xfrm>
          <a:prstGeom prst="rect">
            <a:avLst/>
          </a:prstGeom>
        </p:spPr>
        <p:txBody>
          <a:bodyPr wrap="square">
            <a:spAutoFit/>
          </a:bodyPr>
          <a:lstStyle/>
          <a:p>
            <a:pPr marL="360045">
              <a:spcBef>
                <a:spcPts val="1200"/>
              </a:spcBef>
              <a:spcAft>
                <a:spcPts val="0"/>
              </a:spcAft>
              <a:buSzPct val="62000"/>
              <a:buFont typeface="Wingdings" panose="05000000000000000000" pitchFamily="2" charset="2"/>
              <a:buChar char="l"/>
            </a:pPr>
            <a:r>
              <a:rPr lang="en-US" altLang="zh-CN" sz="2400" dirty="0" smtClean="0"/>
              <a:t>  a </a:t>
            </a:r>
            <a:r>
              <a:rPr lang="en-US" altLang="zh-CN" sz="2400" dirty="0" smtClean="0">
                <a:solidFill>
                  <a:srgbClr val="FF0000"/>
                </a:solidFill>
              </a:rPr>
              <a:t>documentary television</a:t>
            </a:r>
            <a:r>
              <a:rPr lang="en-US" altLang="zh-CN" sz="2400" dirty="0" smtClean="0"/>
              <a:t> </a:t>
            </a:r>
            <a:r>
              <a:rPr lang="en-US" altLang="zh-CN" sz="2400" dirty="0" err="1" smtClean="0"/>
              <a:t>programme</a:t>
            </a:r>
            <a:r>
              <a:rPr lang="en-US" altLang="zh-CN" sz="2400" dirty="0" smtClean="0"/>
              <a:t> produced by CCTV </a:t>
            </a:r>
            <a:endParaRPr lang="en-US" altLang="zh-CN" sz="2400" dirty="0" smtClean="0"/>
          </a:p>
          <a:p>
            <a:pPr marL="360045">
              <a:spcBef>
                <a:spcPts val="1200"/>
              </a:spcBef>
              <a:spcAft>
                <a:spcPts val="0"/>
              </a:spcAft>
              <a:buSzPct val="62000"/>
              <a:buFont typeface="Wingdings" panose="05000000000000000000" pitchFamily="2" charset="2"/>
              <a:buChar char="l"/>
            </a:pPr>
            <a:r>
              <a:rPr lang="en-US" altLang="zh-CN" sz="2400" dirty="0" smtClean="0"/>
              <a:t>  intended to </a:t>
            </a:r>
            <a:r>
              <a:rPr lang="en-US" altLang="zh-CN" sz="2400" dirty="0" err="1" smtClean="0"/>
              <a:t>familiarise</a:t>
            </a:r>
            <a:r>
              <a:rPr lang="en-US" altLang="zh-CN" sz="2400" dirty="0" smtClean="0"/>
              <a:t> people around the world with </a:t>
            </a:r>
            <a:endParaRPr lang="en-US" altLang="zh-CN" sz="2400" dirty="0" smtClean="0"/>
          </a:p>
          <a:p>
            <a:pPr marL="360045">
              <a:spcBef>
                <a:spcPts val="1200"/>
              </a:spcBef>
              <a:spcAft>
                <a:spcPts val="0"/>
              </a:spcAft>
              <a:buSzPct val="62000"/>
            </a:pPr>
            <a:r>
              <a:rPr lang="en-US" altLang="zh-CN" sz="2400" dirty="0" smtClean="0"/>
              <a:t>    Chinese food culture, local customs, great Chinese heritage </a:t>
            </a:r>
            <a:endParaRPr lang="en-US" altLang="zh-CN" sz="2400" dirty="0" smtClean="0"/>
          </a:p>
          <a:p>
            <a:pPr marL="360045">
              <a:spcBef>
                <a:spcPts val="1200"/>
              </a:spcBef>
              <a:spcAft>
                <a:spcPts val="0"/>
              </a:spcAft>
              <a:buSzPct val="62000"/>
              <a:buFont typeface="Wingdings" panose="05000000000000000000" pitchFamily="2" charset="2"/>
              <a:buChar char="l"/>
            </a:pPr>
            <a:r>
              <a:rPr lang="en-US" altLang="zh-CN" sz="2400" dirty="0" smtClean="0"/>
              <a:t>  introduces the history, stories behind food</a:t>
            </a:r>
            <a:endParaRPr lang="en-US" altLang="zh-CN" sz="2400" dirty="0" smtClean="0"/>
          </a:p>
          <a:p>
            <a:pPr marL="360045">
              <a:spcBef>
                <a:spcPts val="1200"/>
              </a:spcBef>
              <a:spcAft>
                <a:spcPts val="0"/>
              </a:spcAft>
              <a:buSzPct val="62000"/>
              <a:buFont typeface="Wingdings" panose="05000000000000000000" pitchFamily="2" charset="2"/>
              <a:buChar char="l"/>
            </a:pPr>
            <a:r>
              <a:rPr lang="en-US" altLang="zh-CN" sz="2400" dirty="0" smtClean="0"/>
              <a:t>  intricacy and cultural origins </a:t>
            </a:r>
            <a:endParaRPr lang="en-US" altLang="zh-CN" sz="2400" dirty="0" smtClean="0"/>
          </a:p>
          <a:p>
            <a:pPr marL="360045">
              <a:spcBef>
                <a:spcPts val="1200"/>
              </a:spcBef>
              <a:spcAft>
                <a:spcPts val="0"/>
              </a:spcAft>
              <a:buSzPct val="62000"/>
              <a:buFont typeface="Wingdings" panose="05000000000000000000" pitchFamily="2" charset="2"/>
              <a:buChar char="l"/>
            </a:pPr>
            <a:r>
              <a:rPr lang="en-US" altLang="zh-CN" sz="2400" dirty="0" smtClean="0"/>
              <a:t>  how much imagination and tradition goes into food of China</a:t>
            </a:r>
            <a:endParaRPr lang="en-US" altLang="zh-CN" sz="2400" dirty="0" smtClean="0"/>
          </a:p>
          <a:p>
            <a:pPr marL="360045">
              <a:spcBef>
                <a:spcPts val="1200"/>
              </a:spcBef>
              <a:spcAft>
                <a:spcPts val="0"/>
              </a:spcAft>
              <a:buSzPct val="62000"/>
              <a:buFont typeface="Wingdings" panose="05000000000000000000" pitchFamily="2" charset="2"/>
              <a:buChar char="l"/>
            </a:pPr>
            <a:r>
              <a:rPr lang="en-US" altLang="zh-CN" sz="2400" dirty="0" smtClean="0"/>
              <a:t>  gained widespread popularity at home and abroad</a:t>
            </a:r>
            <a:endParaRPr lang="en-US" altLang="zh-CN" sz="2400" dirty="0" smtClean="0"/>
          </a:p>
          <a:p>
            <a:pPr marL="360045">
              <a:spcBef>
                <a:spcPts val="500"/>
              </a:spcBef>
              <a:spcAft>
                <a:spcPts val="0"/>
              </a:spcAft>
              <a:buSzPct val="62000"/>
              <a:buFont typeface="Wingdings" panose="05000000000000000000" pitchFamily="2" charset="2"/>
              <a:buChar char="l"/>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650862"/>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1116632" y="193204"/>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Delicacy – A Bite of China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pic>
        <p:nvPicPr>
          <p:cNvPr id="11" name="图片 10" descr="舌尖.png">
            <a:hlinkClick r:id="rId2" action="ppaction://hlinksldjump"/>
          </p:cNvPr>
          <p:cNvPicPr>
            <a:picLocks noChangeAspect="1"/>
          </p:cNvPicPr>
          <p:nvPr/>
        </p:nvPicPr>
        <p:blipFill>
          <a:blip r:embed="rId3" cstate="print"/>
          <a:stretch>
            <a:fillRect/>
          </a:stretch>
        </p:blipFill>
        <p:spPr>
          <a:xfrm>
            <a:off x="1714480" y="1714492"/>
            <a:ext cx="5929354" cy="3679748"/>
          </a:xfrm>
          <a:prstGeom prst="rect">
            <a:avLst/>
          </a:prstGeom>
        </p:spPr>
      </p:pic>
      <p:sp>
        <p:nvSpPr>
          <p:cNvPr id="12" name="矩形 11"/>
          <p:cNvSpPr/>
          <p:nvPr/>
        </p:nvSpPr>
        <p:spPr>
          <a:xfrm>
            <a:off x="500034" y="1142988"/>
            <a:ext cx="8434810" cy="394210"/>
          </a:xfrm>
          <a:prstGeom prst="rect">
            <a:avLst/>
          </a:prstGeom>
        </p:spPr>
        <p:txBody>
          <a:bodyPr wrap="none">
            <a:spAutoFit/>
          </a:bodyPr>
          <a:lstStyle/>
          <a:p>
            <a:pPr defTabSz="878205">
              <a:lnSpc>
                <a:spcPct val="120000"/>
              </a:lnSpc>
              <a:buClr>
                <a:schemeClr val="accent6">
                  <a:lumMod val="50000"/>
                </a:schemeClr>
              </a:buClr>
              <a:buSzPct val="60000"/>
            </a:pPr>
            <a:r>
              <a:rPr lang="en-US" altLang="zh-CN" b="1"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Now watch a video clip of </a:t>
            </a:r>
            <a:r>
              <a:rPr lang="en-US" altLang="zh-CN" b="1" i="1"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A Bite of China</a:t>
            </a:r>
            <a:r>
              <a:rPr lang="en-US" altLang="zh-CN" b="1"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 and discuss why it is so popular.</a:t>
            </a:r>
            <a:endParaRPr lang="en-US" altLang="zh-CN" b="1"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dirty="0"/>
          </a:p>
        </p:txBody>
      </p:sp>
      <p:grpSp>
        <p:nvGrpSpPr>
          <p:cNvPr id="2" name="组合 4"/>
          <p:cNvGrpSpPr/>
          <p:nvPr/>
        </p:nvGrpSpPr>
        <p:grpSpPr bwMode="auto">
          <a:xfrm>
            <a:off x="805690" y="1129308"/>
            <a:ext cx="1273057" cy="4370916"/>
            <a:chOff x="1187624" y="1129903"/>
            <a:chExt cx="1273365" cy="4369545"/>
          </a:xfrm>
        </p:grpSpPr>
        <p:sp>
          <p:nvSpPr>
            <p:cNvPr id="6" name="矩形 5"/>
            <p:cNvSpPr/>
            <p:nvPr/>
          </p:nvSpPr>
          <p:spPr>
            <a:xfrm>
              <a:off x="1188358" y="393830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descr="G:\360data\重要数据\桌面\东京国际朝日学院\素材\168126.jpg"/>
            <p:cNvPicPr>
              <a:picLocks noChangeAspect="1" noChangeArrowheads="1"/>
            </p:cNvPicPr>
            <p:nvPr/>
          </p:nvPicPr>
          <p:blipFill>
            <a:blip r:embed="rId1" cstate="print">
              <a:duotone>
                <a:schemeClr val="accent5">
                  <a:shade val="45000"/>
                  <a:satMod val="135000"/>
                </a:schemeClr>
                <a:prstClr val="white"/>
              </a:duotone>
            </a:blip>
            <a:stretch>
              <a:fillRect/>
            </a:stretch>
          </p:blipFill>
          <p:spPr bwMode="auto">
            <a:xfrm>
              <a:off x="1187624" y="1129903"/>
              <a:ext cx="1273365" cy="2735446"/>
            </a:xfrm>
            <a:prstGeom prst="rect">
              <a:avLst/>
            </a:prstGeom>
            <a:noFill/>
            <a:ln w="9525">
              <a:noFill/>
              <a:miter lim="800000"/>
              <a:headEnd/>
              <a:tailEnd/>
            </a:ln>
          </p:spPr>
        </p:pic>
        <p:sp>
          <p:nvSpPr>
            <p:cNvPr id="8" name="TextBox 7"/>
            <p:cNvSpPr txBox="1"/>
            <p:nvPr/>
          </p:nvSpPr>
          <p:spPr bwMode="auto">
            <a:xfrm>
              <a:off x="1389731" y="2379438"/>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213988" y="4225652"/>
              <a:ext cx="1184392" cy="1273796"/>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Features of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Chinese</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 Food</a:t>
              </a:r>
              <a:r>
                <a:rPr lang="en-US" altLang="zh-CN" sz="1600" b="1" dirty="0" smtClean="0">
                  <a:solidFill>
                    <a:schemeClr val="bg1">
                      <a:lumMod val="50000"/>
                    </a:schemeClr>
                  </a:solidFill>
                  <a:ea typeface="冬青黑体简体中文 W6" panose="02010600030101010101" charset="-122"/>
                  <a:cs typeface="冬青黑体简体中文 W6" panose="02010600030101010101" charset="-122"/>
                </a:rPr>
                <a:t> </a:t>
              </a:r>
              <a:endParaRPr lang="en-US" altLang="zh-CN" sz="1600" b="1" dirty="0" smtClean="0">
                <a:solidFill>
                  <a:schemeClr val="bg1">
                    <a:lumMod val="50000"/>
                  </a:schemeClr>
                </a:solidFill>
                <a:ea typeface="冬青黑体简体中文 W6" panose="02010600030101010101" charset="-122"/>
                <a:cs typeface="冬青黑体简体中文 W6" panose="02010600030101010101" charset="-122"/>
              </a:endParaRPr>
            </a:p>
            <a:p>
              <a:pPr algn="ctr" defTabSz="878205" eaLnBrk="1" hangingPunct="1">
                <a:lnSpc>
                  <a:spcPct val="120000"/>
                </a:lnSpc>
              </a:pPr>
              <a:endParaRPr lang="zh-CN" altLang="en-US" sz="1600" b="1" dirty="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3" name="组合 9"/>
          <p:cNvGrpSpPr/>
          <p:nvPr/>
        </p:nvGrpSpPr>
        <p:grpSpPr bwMode="auto">
          <a:xfrm>
            <a:off x="2038479" y="1129308"/>
            <a:ext cx="1438087" cy="3760388"/>
            <a:chOff x="2488011" y="1128704"/>
            <a:chExt cx="1438435" cy="3760479"/>
          </a:xfrm>
        </p:grpSpPr>
        <p:sp>
          <p:nvSpPr>
            <p:cNvPr id="11" name="矩形 10"/>
            <p:cNvSpPr/>
            <p:nvPr/>
          </p:nvSpPr>
          <p:spPr>
            <a:xfrm>
              <a:off x="2586319" y="3938051"/>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descr="G:\360data\重要数据\桌面\未标题-1.jpg"/>
            <p:cNvPicPr>
              <a:picLocks noChangeAspect="1" noChangeArrowheads="1"/>
            </p:cNvPicPr>
            <p:nvPr/>
          </p:nvPicPr>
          <p:blipFill>
            <a:blip r:embed="rId2" cstate="print">
              <a:duotone>
                <a:schemeClr val="accent5">
                  <a:shade val="45000"/>
                  <a:satMod val="135000"/>
                </a:schemeClr>
                <a:prstClr val="white"/>
              </a:duotone>
            </a:blip>
            <a:stretch>
              <a:fillRect/>
            </a:stretch>
          </p:blipFill>
          <p:spPr bwMode="auto">
            <a:xfrm>
              <a:off x="2585588" y="1128704"/>
              <a:ext cx="1273364" cy="27363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2787692" y="2379437"/>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488011" y="4225652"/>
              <a:ext cx="1438435" cy="663531"/>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Eight Regional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Cuisines</a:t>
              </a:r>
              <a:endParaRPr lang="zh-CN" altLang="en-US" sz="1600" b="1" dirty="0" smtClean="0">
                <a:solidFill>
                  <a:schemeClr val="bg1">
                    <a:lumMod val="50000"/>
                  </a:schemeClr>
                </a:solidFill>
                <a:ea typeface="冬青黑体简体中文 W6" panose="02010600030101010101" charset="-122"/>
                <a:cs typeface="冬青黑体简体中文 W6" panose="02010600030101010101" charset="-122"/>
              </a:endParaRPr>
            </a:p>
          </p:txBody>
        </p:sp>
      </p:grpSp>
      <p:grpSp>
        <p:nvGrpSpPr>
          <p:cNvPr id="4" name="组合 14"/>
          <p:cNvGrpSpPr/>
          <p:nvPr/>
        </p:nvGrpSpPr>
        <p:grpSpPr bwMode="auto">
          <a:xfrm>
            <a:off x="4740165" y="1129307"/>
            <a:ext cx="1437830" cy="3464745"/>
            <a:chOff x="5211351" y="1130090"/>
            <a:chExt cx="1438177" cy="3463476"/>
          </a:xfrm>
        </p:grpSpPr>
        <p:sp>
          <p:nvSpPr>
            <p:cNvPr id="16" name="矩形 15"/>
            <p:cNvSpPr/>
            <p:nvPr/>
          </p:nvSpPr>
          <p:spPr>
            <a:xfrm>
              <a:off x="5322624" y="3938341"/>
              <a:ext cx="1271894"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7" name="Picture 7"/>
            <p:cNvPicPr>
              <a:picLocks noChangeAspect="1" noChangeArrowheads="1"/>
            </p:cNvPicPr>
            <p:nvPr/>
          </p:nvPicPr>
          <p:blipFill>
            <a:blip r:embed="rId3" cstate="print"/>
            <a:stretch>
              <a:fillRect/>
            </a:stretch>
          </p:blipFill>
          <p:spPr bwMode="auto">
            <a:xfrm>
              <a:off x="5321892" y="1130090"/>
              <a:ext cx="1273365" cy="27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bwMode="auto">
            <a:xfrm>
              <a:off x="5523996"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7" name="TextBox 18"/>
            <p:cNvSpPr txBox="1">
              <a:spLocks noChangeArrowheads="1"/>
            </p:cNvSpPr>
            <p:nvPr/>
          </p:nvSpPr>
          <p:spPr bwMode="auto">
            <a:xfrm>
              <a:off x="5211351" y="4225652"/>
              <a:ext cx="1438177" cy="367914"/>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A71F13"/>
                  </a:solidFill>
                  <a:latin typeface="+mj-lt"/>
                  <a:ea typeface="冬青黑体简体中文 W6" panose="02010600030101010101" charset="-122"/>
                  <a:cs typeface="冬青黑体简体中文 W6" panose="02010600030101010101" charset="-122"/>
                </a:rPr>
                <a:t>Table Manners</a:t>
              </a:r>
              <a:endParaRPr lang="zh-CN" altLang="en-US" sz="1600" b="1" dirty="0">
                <a:solidFill>
                  <a:srgbClr val="A71F13"/>
                </a:solidFill>
                <a:latin typeface="+mj-lt"/>
                <a:ea typeface="冬青黑体简体中文 W6" panose="02010600030101010101" charset="-122"/>
                <a:cs typeface="冬青黑体简体中文 W6" panose="02010600030101010101" charset="-122"/>
              </a:endParaRPr>
            </a:p>
          </p:txBody>
        </p:sp>
      </p:grpSp>
      <p:grpSp>
        <p:nvGrpSpPr>
          <p:cNvPr id="5" name="组合 19"/>
          <p:cNvGrpSpPr/>
          <p:nvPr/>
        </p:nvGrpSpPr>
        <p:grpSpPr bwMode="auto">
          <a:xfrm>
            <a:off x="6208000" y="1129308"/>
            <a:ext cx="1273056" cy="3484497"/>
            <a:chOff x="6690042" y="1130090"/>
            <a:chExt cx="1273364" cy="3483218"/>
          </a:xfrm>
        </p:grpSpPr>
        <p:sp>
          <p:nvSpPr>
            <p:cNvPr id="21" name="矩形 20"/>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2" name="Picture 3" descr="G:\360data\重要数据\桌面\东京国际朝日学院\素材\10034648_7.jpg"/>
            <p:cNvPicPr>
              <a:picLocks noChangeAspect="1" noChangeArrowheads="1"/>
            </p:cNvPicPr>
            <p:nvPr/>
          </p:nvPicPr>
          <p:blipFill>
            <a:blip r:embed="rId4" cstate="print">
              <a:duotone>
                <a:schemeClr val="accent5">
                  <a:shade val="45000"/>
                  <a:satMod val="135000"/>
                </a:schemeClr>
                <a:prstClr val="white"/>
              </a:duotone>
            </a:blip>
            <a:stretch>
              <a:fillRect/>
            </a:stretch>
          </p:blipFill>
          <p:spPr bwMode="auto">
            <a:xfrm>
              <a:off x="6690042" y="1130090"/>
              <a:ext cx="1273364" cy="27353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5</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3" name="TextBox 23"/>
            <p:cNvSpPr txBox="1">
              <a:spLocks noChangeArrowheads="1"/>
            </p:cNvSpPr>
            <p:nvPr/>
          </p:nvSpPr>
          <p:spPr bwMode="auto">
            <a:xfrm>
              <a:off x="6696895" y="4225652"/>
              <a:ext cx="1231597" cy="387656"/>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n-lt"/>
                  <a:ea typeface="冬青黑体简体中文 W6" panose="02010600030101010101" charset="-122"/>
                  <a:cs typeface="冬青黑体简体中文 W6" panose="02010600030101010101" charset="-122"/>
                </a:rPr>
                <a:t>Chinese Tea </a:t>
              </a:r>
              <a:endParaRPr lang="zh-CN" altLang="en-US" sz="1600" b="1" dirty="0">
                <a:solidFill>
                  <a:srgbClr val="7F7F7F"/>
                </a:solidFill>
                <a:latin typeface="+mn-lt"/>
                <a:ea typeface="冬青黑体简体中文 W6" panose="02010600030101010101" charset="-122"/>
                <a:cs typeface="冬青黑体简体中文 W6" panose="02010600030101010101" charset="-122"/>
              </a:endParaRPr>
            </a:p>
          </p:txBody>
        </p:sp>
      </p:grpSp>
      <p:sp>
        <p:nvSpPr>
          <p:cNvPr id="18440" name="TextBox 24"/>
          <p:cNvSpPr txBox="1">
            <a:spLocks noChangeArrowheads="1"/>
          </p:cNvSpPr>
          <p:nvPr/>
        </p:nvSpPr>
        <p:spPr bwMode="auto">
          <a:xfrm>
            <a:off x="140229" y="341470"/>
            <a:ext cx="3297698" cy="1274195"/>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Culinary Culture</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a:p>
            <a:pPr algn="ctr" defTabSz="878205" eaLnBrk="1" hangingPunct="1">
              <a:lnSpc>
                <a:spcPct val="120000"/>
              </a:lnSpc>
            </a:pP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cstate="print"/>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9" name="组合 29"/>
          <p:cNvGrpSpPr/>
          <p:nvPr/>
        </p:nvGrpSpPr>
        <p:grpSpPr bwMode="auto">
          <a:xfrm>
            <a:off x="3298204" y="1129308"/>
            <a:ext cx="1646989" cy="3779883"/>
            <a:chOff x="3751512" y="1129902"/>
            <a:chExt cx="1647387" cy="3778696"/>
          </a:xfrm>
        </p:grpSpPr>
        <p:sp>
          <p:nvSpPr>
            <p:cNvPr id="31" name="矩形 30"/>
            <p:cNvSpPr/>
            <p:nvPr/>
          </p:nvSpPr>
          <p:spPr>
            <a:xfrm>
              <a:off x="3953796" y="3938302"/>
              <a:ext cx="1273482"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3" descr="C:\Documents and Settings\Administrator\桌面\素材\20051024196101111.jpg"/>
            <p:cNvPicPr>
              <a:picLocks noChangeAspect="1" noChangeArrowheads="1"/>
            </p:cNvPicPr>
            <p:nvPr/>
          </p:nvPicPr>
          <p:blipFill>
            <a:blip r:embed="rId6" cstate="print">
              <a:duotone>
                <a:schemeClr val="accent5">
                  <a:shade val="45000"/>
                  <a:satMod val="135000"/>
                </a:schemeClr>
                <a:prstClr val="white"/>
              </a:duotone>
            </a:blip>
            <a:stretch>
              <a:fillRect/>
            </a:stretch>
          </p:blipFill>
          <p:spPr bwMode="auto">
            <a:xfrm>
              <a:off x="3946709" y="1129902"/>
              <a:ext cx="1280394" cy="27354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a:off x="4155845"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46" name="TextBox 33"/>
            <p:cNvSpPr txBox="1">
              <a:spLocks noChangeArrowheads="1"/>
            </p:cNvSpPr>
            <p:nvPr/>
          </p:nvSpPr>
          <p:spPr bwMode="auto">
            <a:xfrm>
              <a:off x="3751512" y="4225548"/>
              <a:ext cx="1647387" cy="683050"/>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Chinese Delicacy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A Bite of China </a:t>
              </a:r>
              <a:endParaRPr lang="en-US" altLang="zh-CN" sz="1600" b="1" dirty="0" smtClean="0">
                <a:solidFill>
                  <a:schemeClr val="bg1">
                    <a:lumMod val="50000"/>
                  </a:schemeClr>
                </a:solidFill>
              </a:endParaRPr>
            </a:p>
          </p:txBody>
        </p:sp>
      </p:grpSp>
      <p:grpSp>
        <p:nvGrpSpPr>
          <p:cNvPr id="10" name="组合 33"/>
          <p:cNvGrpSpPr/>
          <p:nvPr/>
        </p:nvGrpSpPr>
        <p:grpSpPr bwMode="auto">
          <a:xfrm>
            <a:off x="7521020" y="1129308"/>
            <a:ext cx="1346843" cy="3495596"/>
            <a:chOff x="6645734" y="1118994"/>
            <a:chExt cx="1347170" cy="3494313"/>
          </a:xfrm>
        </p:grpSpPr>
        <p:sp>
          <p:nvSpPr>
            <p:cNvPr id="35" name="矩形 34"/>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6" name="Picture 3" descr="G:\360data\重要数据\桌面\东京国际朝日学院\素材\10034648_7.jpg"/>
            <p:cNvPicPr>
              <a:picLocks noChangeAspect="1" noChangeArrowheads="1"/>
            </p:cNvPicPr>
            <p:nvPr/>
          </p:nvPicPr>
          <p:blipFill>
            <a:blip r:embed="rId7" cstate="print">
              <a:duotone>
                <a:schemeClr val="accent5">
                  <a:shade val="45000"/>
                  <a:satMod val="135000"/>
                </a:schemeClr>
                <a:prstClr val="white"/>
              </a:duotone>
            </a:blip>
            <a:stretch>
              <a:fillRect/>
            </a:stretch>
          </p:blipFill>
          <p:spPr bwMode="auto">
            <a:xfrm>
              <a:off x="6690047" y="1118994"/>
              <a:ext cx="1273365" cy="27353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6</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8" name="TextBox 23"/>
            <p:cNvSpPr txBox="1">
              <a:spLocks noChangeArrowheads="1"/>
            </p:cNvSpPr>
            <p:nvPr/>
          </p:nvSpPr>
          <p:spPr bwMode="auto">
            <a:xfrm>
              <a:off x="6645734" y="4225651"/>
              <a:ext cx="1347170" cy="387656"/>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j-lt"/>
                  <a:ea typeface="冬青黑体简体中文 W6" panose="02010600030101010101" charset="-122"/>
                  <a:cs typeface="冬青黑体简体中文 W6" panose="02010600030101010101" charset="-122"/>
                </a:rPr>
                <a:t>Chinese Wine</a:t>
              </a:r>
              <a:endParaRPr lang="zh-CN" altLang="en-US" sz="1600" b="1" dirty="0">
                <a:solidFill>
                  <a:srgbClr val="7F7F7F"/>
                </a:solidFill>
                <a:latin typeface="+mj-lt"/>
                <a:ea typeface="冬青黑体简体中文 W6" panose="02010600030101010101" charset="-122"/>
                <a:cs typeface="冬青黑体简体中文 W6" panose="02010600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par>
                                <p:cTn id="8" presetID="1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lide(fromBottom)">
                                      <p:cBhvr>
                                        <p:cTn id="10" dur="500"/>
                                        <p:tgtEl>
                                          <p:spTgt spid="5"/>
                                        </p:tgtEl>
                                      </p:cBhvr>
                                    </p:animEffect>
                                  </p:childTnLst>
                                </p:cTn>
                              </p:par>
                              <p:par>
                                <p:cTn id="11" presetID="1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Top)">
                                      <p:cBhvr>
                                        <p:cTn id="13" dur="500"/>
                                        <p:tgtEl>
                                          <p:spTgt spid="10"/>
                                        </p:tgtEl>
                                      </p:cBhvr>
                                    </p:animEffect>
                                  </p:childTnLst>
                                </p:cTn>
                              </p:par>
                              <p:par>
                                <p:cTn id="14" presetID="1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lide(fromBottom)">
                                      <p:cBhvr>
                                        <p:cTn id="16" dur="500"/>
                                        <p:tgtEl>
                                          <p:spTgt spid="2"/>
                                        </p:tgtEl>
                                      </p:cBhvr>
                                    </p:animEffect>
                                  </p:childTnLst>
                                </p:cTn>
                              </p:par>
                              <p:par>
                                <p:cTn id="17" presetID="12" presetClass="entr" presetSubtype="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Top)">
                                      <p:cBhvr>
                                        <p:cTn id="19" dur="500"/>
                                        <p:tgtEl>
                                          <p:spTgt spid="3"/>
                                        </p:tgtEl>
                                      </p:cBhvr>
                                    </p:animEffect>
                                  </p:childTnLst>
                                </p:cTn>
                              </p:par>
                              <p:par>
                                <p:cTn id="20" presetID="1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lide(fromBottom)">
                                      <p:cBhvr>
                                        <p:cTn id="22" dur="500"/>
                                        <p:tgtEl>
                                          <p:spTgt spid="9"/>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4"/>
                                        </p:tgtEl>
                                      </p:cBhvr>
                                    </p:animEffect>
                                    <p:animScale>
                                      <p:cBhvr>
                                        <p:cTn id="26"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323528" y="883667"/>
            <a:ext cx="2954848" cy="461665"/>
          </a:xfrm>
          <a:prstGeom prst="rect">
            <a:avLst/>
          </a:prstGeom>
        </p:spPr>
        <p:txBody>
          <a:bodyPr wrap="none">
            <a:spAutoFit/>
          </a:bodyPr>
          <a:lstStyle/>
          <a:p>
            <a:r>
              <a:rPr lang="en-US" altLang="zh-CN" sz="2400" b="1" dirty="0" smtClean="0">
                <a:solidFill>
                  <a:schemeClr val="accent6">
                    <a:lumMod val="50000"/>
                  </a:schemeClr>
                </a:solidFill>
              </a:rPr>
              <a:t>Arrangement of Seats</a:t>
            </a:r>
            <a:endParaRPr lang="zh-CN" altLang="en-US" sz="2400" b="1" dirty="0">
              <a:solidFill>
                <a:schemeClr val="accent6">
                  <a:lumMod val="50000"/>
                </a:schemeClr>
              </a:solidFill>
            </a:endParaRPr>
          </a:p>
        </p:txBody>
      </p:sp>
      <p:sp>
        <p:nvSpPr>
          <p:cNvPr id="14" name="TextBox 8"/>
          <p:cNvSpPr txBox="1">
            <a:spLocks noChangeArrowheads="1"/>
          </p:cNvSpPr>
          <p:nvPr/>
        </p:nvSpPr>
        <p:spPr bwMode="auto">
          <a:xfrm>
            <a:off x="-2844824" y="193204"/>
            <a:ext cx="9144064" cy="623248"/>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Table Manners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Rectangle 5"/>
          <p:cNvSpPr txBox="1">
            <a:spLocks noChangeArrowheads="1"/>
          </p:cNvSpPr>
          <p:nvPr/>
        </p:nvSpPr>
        <p:spPr>
          <a:xfrm>
            <a:off x="395536" y="913284"/>
            <a:ext cx="8496944" cy="2160239"/>
          </a:xfrm>
          <a:prstGeom prst="rect">
            <a:avLst/>
          </a:prstGeom>
        </p:spPr>
        <p:txBody>
          <a:bodyPr/>
          <a:lstStyle/>
          <a:p>
            <a:pPr marL="360045" marR="0" lvl="0" algn="l" defTabSz="971550" rtl="0" eaLnBrk="0" fontAlgn="base" latinLnBrk="0" hangingPunct="0">
              <a:spcBef>
                <a:spcPts val="500"/>
              </a:spcBef>
              <a:spcAft>
                <a:spcPct val="0"/>
              </a:spcAft>
              <a:buClrTx/>
              <a:buSzTx/>
              <a:defRPr/>
            </a:pPr>
            <a:endParaRPr kumimoji="0" lang="en-US" altLang="zh-CN" sz="2400" i="1" u="none" strike="noStrike" kern="1200" cap="none" spc="0" normalizeH="0" baseline="0" noProof="0" dirty="0" smtClean="0">
              <a:ln>
                <a:noFill/>
              </a:ln>
              <a:solidFill>
                <a:schemeClr val="tx1"/>
              </a:solidFill>
              <a:effectLst/>
              <a:uLnTx/>
              <a:uFillTx/>
              <a:latin typeface="+mn-lt"/>
              <a:ea typeface="+mn-ea"/>
              <a:cs typeface="+mn-cs"/>
            </a:endParaRPr>
          </a:p>
          <a:p>
            <a:pPr marL="360045" marR="0" lvl="0" algn="l" defTabSz="971550" rtl="0" eaLnBrk="0" fontAlgn="base" latinLnBrk="0" hangingPunct="0">
              <a:spcBef>
                <a:spcPts val="500"/>
              </a:spcBef>
              <a:spcAft>
                <a:spcPct val="0"/>
              </a:spcAft>
              <a:buClrTx/>
              <a:buSzPct val="60000"/>
              <a:buFont typeface="Wingdings" panose="05000000000000000000" pitchFamily="2" charset="2"/>
              <a:buChar char="l"/>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the host prepare</a:t>
            </a:r>
            <a:r>
              <a:rPr lang="en-US" altLang="zh-CN" sz="2400" dirty="0" smtClean="0">
                <a:latin typeface="+mn-lt"/>
                <a:ea typeface="+mn-ea"/>
              </a:rPr>
              <a:t>s adequate seats for the guests</a:t>
            </a:r>
            <a:endParaRPr lang="en-US" altLang="zh-CN" sz="2400" dirty="0" smtClean="0">
              <a:latin typeface="+mn-lt"/>
              <a:ea typeface="+mn-ea"/>
            </a:endParaRPr>
          </a:p>
          <a:p>
            <a:pPr marL="360045" marR="0" lvl="0" algn="l" defTabSz="971550" rtl="0" eaLnBrk="0" fontAlgn="base" latinLnBrk="0" hangingPunct="0">
              <a:spcBef>
                <a:spcPts val="500"/>
              </a:spcBef>
              <a:spcAft>
                <a:spcPct val="0"/>
              </a:spcAft>
              <a:buClrTx/>
              <a:buSzPct val="60000"/>
              <a:buFont typeface="Wingdings" panose="05000000000000000000" pitchFamily="2" charset="2"/>
              <a:buChar char="l"/>
              <a:defRPr/>
            </a:pPr>
            <a:r>
              <a:rPr kumimoji="0" lang="en-US" altLang="zh-CN" sz="2400" u="none" strike="noStrike" kern="1200" cap="none" spc="0" normalizeH="0" baseline="0" noProof="0" dirty="0" smtClean="0">
                <a:ln>
                  <a:noFill/>
                </a:ln>
                <a:solidFill>
                  <a:schemeClr val="tx1"/>
                </a:solidFill>
                <a:effectLst/>
                <a:uLnTx/>
                <a:uFillTx/>
                <a:latin typeface="+mn-lt"/>
                <a:ea typeface="+mn-ea"/>
                <a:cs typeface="+mn-cs"/>
              </a:rPr>
              <a:t>  Specific</a:t>
            </a:r>
            <a:r>
              <a:rPr kumimoji="0" lang="en-US" altLang="zh-CN" sz="2400" u="none" strike="noStrike" kern="1200" cap="none" spc="0" normalizeH="0" noProof="0" dirty="0" smtClean="0">
                <a:ln>
                  <a:noFill/>
                </a:ln>
                <a:solidFill>
                  <a:schemeClr val="tx1"/>
                </a:solidFill>
                <a:effectLst/>
                <a:uLnTx/>
                <a:uFillTx/>
                <a:latin typeface="+mn-lt"/>
                <a:ea typeface="+mn-ea"/>
                <a:cs typeface="+mn-cs"/>
              </a:rPr>
              <a:t> seats for </a:t>
            </a:r>
            <a:r>
              <a:rPr lang="en-US" altLang="zh-CN" sz="2400" dirty="0" smtClean="0">
                <a:latin typeface="+mn-lt"/>
                <a:ea typeface="+mn-ea"/>
              </a:rPr>
              <a:t>t</a:t>
            </a:r>
            <a:r>
              <a:rPr kumimoji="0" lang="en-US" altLang="zh-CN" sz="2400" u="none" strike="noStrike" kern="1200" cap="none" spc="0" normalizeH="0" baseline="0" noProof="0" dirty="0" smtClean="0">
                <a:ln>
                  <a:noFill/>
                </a:ln>
                <a:solidFill>
                  <a:schemeClr val="tx1"/>
                </a:solidFill>
                <a:effectLst/>
                <a:uLnTx/>
                <a:uFillTx/>
                <a:latin typeface="+mn-lt"/>
                <a:ea typeface="+mn-ea"/>
                <a:cs typeface="+mn-cs"/>
              </a:rPr>
              <a:t>he</a:t>
            </a:r>
            <a:r>
              <a:rPr kumimoji="0" lang="en-US" altLang="zh-CN" sz="2400" u="none" strike="noStrike" kern="1200" cap="none" spc="0" normalizeH="0" noProof="0" dirty="0" smtClean="0">
                <a:ln>
                  <a:noFill/>
                </a:ln>
                <a:solidFill>
                  <a:schemeClr val="tx1"/>
                </a:solidFill>
                <a:effectLst/>
                <a:uLnTx/>
                <a:uFillTx/>
                <a:latin typeface="+mn-lt"/>
                <a:ea typeface="+mn-ea"/>
                <a:cs typeface="+mn-cs"/>
              </a:rPr>
              <a:t> elderly or people of high status(northern side of the table or directly face the entrance to the room) </a:t>
            </a:r>
            <a:endParaRPr kumimoji="0" lang="en-US" altLang="zh-CN" sz="2400" u="none" strike="noStrike" kern="1200" cap="none" spc="0" normalizeH="0" noProof="0" dirty="0" smtClean="0">
              <a:ln>
                <a:noFill/>
              </a:ln>
              <a:solidFill>
                <a:schemeClr val="tx1"/>
              </a:solidFill>
              <a:effectLst/>
              <a:uLnTx/>
              <a:uFillTx/>
              <a:latin typeface="+mn-lt"/>
              <a:ea typeface="+mn-ea"/>
              <a:cs typeface="+mn-cs"/>
            </a:endParaRPr>
          </a:p>
          <a:p>
            <a:pPr marL="360045" marR="0" lvl="0" algn="l" defTabSz="971550" rtl="0" eaLnBrk="0" fontAlgn="base" latinLnBrk="0" hangingPunct="0">
              <a:spcBef>
                <a:spcPts val="500"/>
              </a:spcBef>
              <a:spcAft>
                <a:spcPct val="0"/>
              </a:spcAft>
              <a:buClrTx/>
              <a:buSzPct val="60000"/>
              <a:buFont typeface="Wingdings" panose="05000000000000000000" pitchFamily="2" charset="2"/>
              <a:buChar char="l"/>
              <a:defRPr/>
            </a:pPr>
            <a:r>
              <a:rPr lang="en-US" altLang="zh-CN" sz="2400" dirty="0" smtClean="0">
                <a:latin typeface="+mn-lt"/>
                <a:ea typeface="+mn-ea"/>
              </a:rPr>
              <a:t>  “</a:t>
            </a:r>
            <a:r>
              <a:rPr lang="en-US" altLang="zh-CN" sz="2400" noProof="0" dirty="0" smtClean="0">
                <a:latin typeface="+mn-lt"/>
                <a:ea typeface="+mn-ea"/>
              </a:rPr>
              <a:t>honored south, humble north”</a:t>
            </a:r>
            <a:endParaRPr kumimoji="0" lang="en-US" altLang="zh-CN" sz="260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80000"/>
              </a:lnSpc>
              <a:spcBef>
                <a:spcPct val="20000"/>
              </a:spcBef>
              <a:spcAft>
                <a:spcPct val="0"/>
              </a:spcAft>
              <a:buClrTx/>
              <a:buSzTx/>
              <a:buFont typeface="Arial" panose="020B0604020202020204" pitchFamily="34" charset="0"/>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11" name="图片 10" descr="canzhuo.jpg"/>
          <p:cNvPicPr>
            <a:picLocks noChangeAspect="1"/>
          </p:cNvPicPr>
          <p:nvPr/>
        </p:nvPicPr>
        <p:blipFill>
          <a:blip r:embed="rId2" cstate="print"/>
          <a:stretch>
            <a:fillRect/>
          </a:stretch>
        </p:blipFill>
        <p:spPr>
          <a:xfrm>
            <a:off x="1835696" y="3073524"/>
            <a:ext cx="5832648" cy="2448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870175" y="769268"/>
            <a:ext cx="965521" cy="523220"/>
          </a:xfrm>
          <a:prstGeom prst="rect">
            <a:avLst/>
          </a:prstGeom>
        </p:spPr>
        <p:txBody>
          <a:bodyPr wrap="none">
            <a:spAutoFit/>
          </a:bodyPr>
          <a:lstStyle/>
          <a:p>
            <a:r>
              <a:rPr lang="en-US" altLang="zh-CN" sz="2800" b="1" dirty="0" smtClean="0">
                <a:solidFill>
                  <a:schemeClr val="accent6">
                    <a:lumMod val="50000"/>
                  </a:schemeClr>
                </a:solidFill>
              </a:rPr>
              <a:t>Toast</a:t>
            </a:r>
            <a:endParaRPr lang="zh-CN" altLang="en-US" sz="2800" b="1" dirty="0"/>
          </a:p>
        </p:txBody>
      </p:sp>
      <p:sp>
        <p:nvSpPr>
          <p:cNvPr id="14" name="TextBox 8"/>
          <p:cNvSpPr txBox="1">
            <a:spLocks noChangeArrowheads="1"/>
          </p:cNvSpPr>
          <p:nvPr/>
        </p:nvSpPr>
        <p:spPr bwMode="auto">
          <a:xfrm>
            <a:off x="-2844824" y="121196"/>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Table  Manners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Rectangle 5"/>
          <p:cNvSpPr txBox="1">
            <a:spLocks noChangeArrowheads="1"/>
          </p:cNvSpPr>
          <p:nvPr/>
        </p:nvSpPr>
        <p:spPr>
          <a:xfrm>
            <a:off x="539552" y="1345332"/>
            <a:ext cx="7920880" cy="4525963"/>
          </a:xfrm>
          <a:prstGeom prst="rect">
            <a:avLst/>
          </a:prstGeom>
        </p:spPr>
        <p:txBody>
          <a:bodyPr/>
          <a:lstStyle/>
          <a:p>
            <a:pPr marL="360045" marR="0" lvl="0" algn="l" defTabSz="971550" rtl="0" eaLnBrk="0" fontAlgn="base" latinLnBrk="0" hangingPunct="0">
              <a:lnSpc>
                <a:spcPct val="100000"/>
              </a:lnSpc>
              <a:spcBef>
                <a:spcPts val="500"/>
              </a:spcBef>
              <a:spcAft>
                <a:spcPct val="0"/>
              </a:spcAft>
              <a:buClrTx/>
              <a:buSzPct val="60000"/>
              <a:buFont typeface="Wingdings" panose="05000000000000000000" pitchFamily="2" charset="2"/>
              <a:buChar char="l"/>
              <a:defRPr/>
            </a:pPr>
            <a:r>
              <a:rPr lang="en-US" altLang="zh-CN" sz="2400" dirty="0" smtClean="0">
                <a:latin typeface="+mn-lt"/>
                <a:ea typeface="+mn-ea"/>
              </a:rPr>
              <a:t>  t</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he host</a:t>
            </a:r>
            <a:r>
              <a:rPr kumimoji="0" lang="en-US" altLang="zh-CN" sz="2400" i="0" u="none" strike="noStrike" kern="1200" cap="none" spc="0" normalizeH="0" noProof="0" dirty="0" smtClean="0">
                <a:ln>
                  <a:noFill/>
                </a:ln>
                <a:solidFill>
                  <a:schemeClr val="tx1"/>
                </a:solidFill>
                <a:effectLst/>
                <a:uLnTx/>
                <a:uFillTx/>
                <a:latin typeface="+mn-lt"/>
                <a:ea typeface="+mn-ea"/>
                <a:cs typeface="+mn-cs"/>
              </a:rPr>
              <a:t> propose a toast saying “Drinking first to show     respect”</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0045" marR="0" lvl="0" algn="l" defTabSz="971550" rtl="0" eaLnBrk="0" fontAlgn="base" latinLnBrk="0" hangingPunct="0">
              <a:lnSpc>
                <a:spcPct val="100000"/>
              </a:lnSpc>
              <a:spcBef>
                <a:spcPts val="500"/>
              </a:spcBef>
              <a:spcAft>
                <a:spcPct val="0"/>
              </a:spcAft>
              <a:buClrTx/>
              <a:buSzPct val="60000"/>
              <a:buFont typeface="Wingdings" panose="05000000000000000000" pitchFamily="2" charset="2"/>
              <a:buChar char="l"/>
              <a:defRPr/>
            </a:pPr>
            <a:r>
              <a:rPr lang="en-US" altLang="zh-CN" sz="2400" dirty="0" smtClean="0">
                <a:latin typeface="+mn-lt"/>
                <a:ea typeface="+mn-ea"/>
              </a:rPr>
              <a:t>  toast with the word </a:t>
            </a:r>
            <a:r>
              <a:rPr lang="en-US" altLang="zh-CN" sz="2400" i="1" dirty="0" smtClean="0">
                <a:latin typeface="+mn-lt"/>
                <a:ea typeface="+mn-ea"/>
              </a:rPr>
              <a:t>ganbei (bottoms up)</a:t>
            </a:r>
            <a:endParaRPr lang="en-US" altLang="zh-CN" sz="2400" i="1" dirty="0" smtClean="0">
              <a:latin typeface="+mn-lt"/>
              <a:ea typeface="+mn-ea"/>
            </a:endParaRPr>
          </a:p>
          <a:p>
            <a:pPr marL="360045" marR="0" lvl="0" algn="l" defTabSz="971550" rtl="0" eaLnBrk="0" fontAlgn="base" latinLnBrk="0" hangingPunct="0">
              <a:lnSpc>
                <a:spcPct val="100000"/>
              </a:lnSpc>
              <a:spcBef>
                <a:spcPts val="500"/>
              </a:spcBef>
              <a:spcAft>
                <a:spcPct val="0"/>
              </a:spcAft>
              <a:buClrTx/>
              <a:buSzPct val="60000"/>
              <a:buFont typeface="Wingdings" panose="05000000000000000000" pitchFamily="2" charset="2"/>
              <a:buChar char="l"/>
              <a:defRPr/>
            </a:pPr>
            <a:r>
              <a:rPr lang="en-US" altLang="zh-CN" sz="2400" dirty="0" smtClean="0">
                <a:latin typeface="+mn-lt"/>
                <a:ea typeface="+mn-ea"/>
              </a:rPr>
              <a:t>  </a:t>
            </a:r>
            <a:r>
              <a:rPr lang="en-US" altLang="zh-CN" sz="2400" dirty="0" smtClean="0">
                <a:solidFill>
                  <a:srgbClr val="FF0000"/>
                </a:solidFill>
                <a:latin typeface="+mn-lt"/>
                <a:ea typeface="+mn-ea"/>
              </a:rPr>
              <a:t>t</a:t>
            </a:r>
            <a:r>
              <a:rPr kumimoji="0" lang="en-US" altLang="zh-CN" sz="2400" u="none" strike="noStrike" kern="1200" cap="none" spc="0" normalizeH="0" baseline="0" noProof="0" dirty="0" smtClean="0">
                <a:ln>
                  <a:noFill/>
                </a:ln>
                <a:solidFill>
                  <a:srgbClr val="FF0000"/>
                </a:solidFill>
                <a:effectLst/>
                <a:uLnTx/>
                <a:uFillTx/>
                <a:latin typeface="+mn-lt"/>
                <a:ea typeface="+mn-ea"/>
                <a:cs typeface="+mn-cs"/>
              </a:rPr>
              <a:t>hree toast</a:t>
            </a:r>
            <a:r>
              <a:rPr kumimoji="0" lang="en-US" altLang="zh-CN" sz="2400" u="none" strike="noStrike" kern="1200" cap="none" spc="0" normalizeH="0" baseline="0" noProof="0" dirty="0" smtClean="0">
                <a:ln>
                  <a:noFill/>
                </a:ln>
                <a:solidFill>
                  <a:schemeClr val="tx1"/>
                </a:solidFill>
                <a:effectLst/>
                <a:uLnTx/>
                <a:uFillTx/>
                <a:latin typeface="+mn-lt"/>
                <a:ea typeface="+mn-ea"/>
                <a:cs typeface="+mn-cs"/>
              </a:rPr>
              <a:t> with the entire company, rather than</a:t>
            </a:r>
            <a:r>
              <a:rPr kumimoji="0" lang="en-US" altLang="zh-CN" sz="2400" u="none" strike="noStrike" kern="1200" cap="none" spc="0" normalizeH="0" noProof="0" dirty="0" smtClean="0">
                <a:ln>
                  <a:noFill/>
                </a:ln>
                <a:solidFill>
                  <a:schemeClr val="tx1"/>
                </a:solidFill>
                <a:effectLst/>
                <a:uLnTx/>
                <a:uFillTx/>
                <a:latin typeface="+mn-lt"/>
                <a:ea typeface="+mn-ea"/>
                <a:cs typeface="+mn-cs"/>
              </a:rPr>
              <a:t> one separate toast for every individual present</a:t>
            </a:r>
            <a:endParaRPr kumimoji="0" lang="en-US" altLang="zh-CN" sz="2400" u="none" strike="noStrike" kern="1200" cap="none" spc="0" normalizeH="0" noProof="0" dirty="0" smtClean="0">
              <a:ln>
                <a:noFill/>
              </a:ln>
              <a:solidFill>
                <a:schemeClr val="tx1"/>
              </a:solidFill>
              <a:effectLst/>
              <a:uLnTx/>
              <a:uFillTx/>
              <a:latin typeface="+mn-lt"/>
              <a:ea typeface="+mn-ea"/>
              <a:cs typeface="+mn-cs"/>
            </a:endParaRPr>
          </a:p>
          <a:p>
            <a:pPr marL="360045" marR="0" lvl="0" algn="l" defTabSz="971550" rtl="0" eaLnBrk="0" fontAlgn="base" latinLnBrk="0" hangingPunct="0">
              <a:lnSpc>
                <a:spcPct val="100000"/>
              </a:lnSpc>
              <a:spcBef>
                <a:spcPts val="500"/>
              </a:spcBef>
              <a:spcAft>
                <a:spcPct val="0"/>
              </a:spcAft>
              <a:buClrTx/>
              <a:buSzPct val="60000"/>
              <a:buFont typeface="Wingdings" panose="05000000000000000000" pitchFamily="2" charset="2"/>
              <a:buChar char="l"/>
              <a:defRPr/>
            </a:pPr>
            <a:r>
              <a:rPr lang="en-US" altLang="zh-CN" sz="2400" dirty="0" smtClean="0">
                <a:latin typeface="+mn-lt"/>
                <a:ea typeface="+mn-ea"/>
              </a:rPr>
              <a:t>  s</a:t>
            </a:r>
            <a:r>
              <a:rPr lang="en-US" altLang="zh-CN" sz="2400" baseline="0" dirty="0" smtClean="0">
                <a:latin typeface="+mn-lt"/>
                <a:ea typeface="+mn-ea"/>
              </a:rPr>
              <a:t>ome other</a:t>
            </a:r>
            <a:r>
              <a:rPr lang="en-US" altLang="zh-CN" sz="2400" dirty="0" smtClean="0">
                <a:latin typeface="+mn-lt"/>
                <a:ea typeface="+mn-ea"/>
              </a:rPr>
              <a:t> toasts: toast to your health     </a:t>
            </a:r>
            <a:endParaRPr lang="en-US" altLang="zh-CN" sz="2400" dirty="0" smtClean="0">
              <a:latin typeface="+mn-lt"/>
              <a:ea typeface="+mn-ea"/>
            </a:endParaRPr>
          </a:p>
          <a:p>
            <a:pPr marL="360045" marR="0" lvl="0" algn="l" defTabSz="971550" rtl="0" eaLnBrk="0" fontAlgn="base" latinLnBrk="0" hangingPunct="0">
              <a:lnSpc>
                <a:spcPct val="100000"/>
              </a:lnSpc>
              <a:spcBef>
                <a:spcPts val="500"/>
              </a:spcBef>
              <a:spcAft>
                <a:spcPct val="0"/>
              </a:spcAft>
              <a:buClrTx/>
              <a:buSzPct val="60000"/>
              <a:defRPr/>
            </a:pPr>
            <a:r>
              <a:rPr lang="en-US" altLang="zh-CN" sz="2400" dirty="0" smtClean="0">
                <a:latin typeface="+mn-lt"/>
                <a:ea typeface="+mn-ea"/>
              </a:rPr>
              <a:t>                                       toast to our friendship                                                                       </a:t>
            </a:r>
            <a:endParaRPr kumimoji="0" lang="en-US" altLang="zh-CN" sz="240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sp>
        <p:nvSpPr>
          <p:cNvPr id="12" name="矩形 11"/>
          <p:cNvSpPr/>
          <p:nvPr/>
        </p:nvSpPr>
        <p:spPr>
          <a:xfrm>
            <a:off x="812811" y="913284"/>
            <a:ext cx="2535053" cy="523220"/>
          </a:xfrm>
          <a:prstGeom prst="rect">
            <a:avLst/>
          </a:prstGeom>
        </p:spPr>
        <p:txBody>
          <a:bodyPr wrap="none">
            <a:spAutoFit/>
          </a:bodyPr>
          <a:lstStyle/>
          <a:p>
            <a:r>
              <a:rPr lang="en-US" altLang="zh-CN" sz="2800" b="1" dirty="0" smtClean="0">
                <a:solidFill>
                  <a:schemeClr val="accent6">
                    <a:lumMod val="50000"/>
                  </a:schemeClr>
                </a:solidFill>
              </a:rPr>
              <a:t>Serving Courses</a:t>
            </a:r>
            <a:endParaRPr lang="zh-CN" altLang="en-US" sz="2800" b="1" dirty="0"/>
          </a:p>
        </p:txBody>
      </p:sp>
      <p:grpSp>
        <p:nvGrpSpPr>
          <p:cNvPr id="14" name="组合 3"/>
          <p:cNvGrpSpPr/>
          <p:nvPr/>
        </p:nvGrpSpPr>
        <p:grpSpPr bwMode="auto">
          <a:xfrm>
            <a:off x="0" y="579424"/>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8" name="TextBox 8"/>
          <p:cNvSpPr txBox="1">
            <a:spLocks noChangeArrowheads="1"/>
          </p:cNvSpPr>
          <p:nvPr/>
        </p:nvSpPr>
        <p:spPr bwMode="auto">
          <a:xfrm>
            <a:off x="-2844824" y="121196"/>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Table Manners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Rectangle 5"/>
          <p:cNvSpPr txBox="1">
            <a:spLocks noChangeArrowheads="1"/>
          </p:cNvSpPr>
          <p:nvPr/>
        </p:nvSpPr>
        <p:spPr>
          <a:xfrm>
            <a:off x="467544" y="1417340"/>
            <a:ext cx="7920880" cy="3143272"/>
          </a:xfrm>
          <a:prstGeom prst="rect">
            <a:avLst/>
          </a:prstGeom>
        </p:spPr>
        <p:txBody>
          <a:bodyPr/>
          <a:lstStyle/>
          <a:p>
            <a:pPr marL="360045" marR="0" lvl="0" algn="l" defTabSz="971550" rtl="0" eaLnBrk="0" fontAlgn="base" latinLnBrk="0" hangingPunct="0">
              <a:lnSpc>
                <a:spcPct val="100000"/>
              </a:lnSpc>
              <a:spcBef>
                <a:spcPts val="500"/>
              </a:spcBef>
              <a:spcAft>
                <a:spcPct val="0"/>
              </a:spcAft>
              <a:buClr>
                <a:schemeClr val="tx1"/>
              </a:buClr>
              <a:buSzPct val="60000"/>
              <a:buFont typeface="Wingdings" panose="05000000000000000000" pitchFamily="2" charset="2"/>
              <a:buChar char="l"/>
              <a:defRPr/>
            </a:pPr>
            <a:r>
              <a:rPr lang="en-US" altLang="zh-CN" sz="2600" dirty="0" smtClean="0">
                <a:latin typeface="+mn-lt"/>
                <a:ea typeface="+mn-ea"/>
              </a:rPr>
              <a:t>  from cold to hot</a:t>
            </a:r>
            <a:endParaRPr kumimoji="0" lang="en-US" altLang="zh-CN" sz="2600" i="0" u="none" strike="noStrike" kern="1200" cap="none" spc="0" normalizeH="0" baseline="0" noProof="0" dirty="0" smtClean="0">
              <a:ln>
                <a:noFill/>
              </a:ln>
              <a:solidFill>
                <a:schemeClr val="tx1"/>
              </a:solidFill>
              <a:effectLst/>
              <a:uLnTx/>
              <a:uFillTx/>
              <a:latin typeface="+mn-lt"/>
              <a:ea typeface="+mn-ea"/>
              <a:cs typeface="+mn-cs"/>
            </a:endParaRPr>
          </a:p>
          <a:p>
            <a:pPr marL="360045" defTabSz="971550">
              <a:spcBef>
                <a:spcPts val="500"/>
              </a:spcBef>
              <a:buClr>
                <a:schemeClr val="tx1"/>
              </a:buClr>
              <a:buSzPct val="60000"/>
              <a:buFont typeface="Wingdings" panose="05000000000000000000" pitchFamily="2" charset="2"/>
              <a:buChar char="l"/>
              <a:defRPr/>
            </a:pPr>
            <a:r>
              <a:rPr lang="en-US" altLang="zh-CN" sz="2600" dirty="0" smtClean="0"/>
              <a:t>  hot entrees </a:t>
            </a:r>
            <a:r>
              <a:rPr lang="zh-CN" altLang="en-US" sz="2600" dirty="0" smtClean="0"/>
              <a:t>热盘</a:t>
            </a:r>
            <a:r>
              <a:rPr lang="en-US" altLang="zh-CN" sz="2600" dirty="0" smtClean="0"/>
              <a:t>should be served starting on the left of the seat across from the main guests.</a:t>
            </a:r>
            <a:endParaRPr lang="en-US" altLang="zh-CN" sz="2600" dirty="0" smtClean="0"/>
          </a:p>
          <a:p>
            <a:pPr marL="360045" defTabSz="971550">
              <a:spcBef>
                <a:spcPts val="500"/>
              </a:spcBef>
              <a:buClr>
                <a:schemeClr val="tx1"/>
              </a:buClr>
              <a:buSzPct val="60000"/>
              <a:buFont typeface="Wingdings" panose="05000000000000000000" pitchFamily="2" charset="2"/>
              <a:buChar char="l"/>
              <a:defRPr/>
            </a:pPr>
            <a:r>
              <a:rPr lang="en-US" altLang="zh-CN" sz="2600" dirty="0" smtClean="0"/>
              <a:t>  soup served next</a:t>
            </a:r>
            <a:endParaRPr lang="en-US" altLang="zh-CN" sz="2600" dirty="0" smtClean="0"/>
          </a:p>
          <a:p>
            <a:pPr marL="360045" defTabSz="971550">
              <a:spcBef>
                <a:spcPts val="500"/>
              </a:spcBef>
              <a:buClr>
                <a:schemeClr val="tx1"/>
              </a:buClr>
              <a:buSzPct val="60000"/>
              <a:buFont typeface="Wingdings" panose="05000000000000000000" pitchFamily="2" charset="2"/>
              <a:buChar char="l"/>
              <a:defRPr/>
            </a:pPr>
            <a:r>
              <a:rPr lang="en-US" altLang="zh-CN" sz="2600" dirty="0" smtClean="0"/>
              <a:t>  local staples</a:t>
            </a:r>
            <a:r>
              <a:rPr lang="zh-CN" altLang="en-US" sz="2600" dirty="0" smtClean="0"/>
              <a:t>本地主食</a:t>
            </a:r>
            <a:r>
              <a:rPr lang="en-US" altLang="zh-CN" sz="2600" dirty="0" smtClean="0"/>
              <a:t> are served last</a:t>
            </a:r>
            <a:endParaRPr lang="en-US" altLang="zh-CN" sz="2600" dirty="0" smtClean="0"/>
          </a:p>
          <a:p>
            <a:pPr marL="360045" defTabSz="971550">
              <a:spcBef>
                <a:spcPts val="500"/>
              </a:spcBef>
              <a:buClr>
                <a:schemeClr val="tx1"/>
              </a:buClr>
              <a:buSzPct val="60000"/>
              <a:buFont typeface="Wingdings" panose="05000000000000000000" pitchFamily="2" charset="2"/>
              <a:buChar char="l"/>
              <a:defRPr/>
            </a:pPr>
            <a:r>
              <a:rPr lang="en-US" altLang="zh-CN" sz="2600" dirty="0" smtClean="0"/>
              <a:t>  over-order food </a:t>
            </a:r>
            <a:endParaRPr lang="en-US" altLang="zh-CN" sz="2600" dirty="0" smtClean="0"/>
          </a:p>
          <a:p>
            <a:pPr marL="363855" indent="-363855" defTabSz="971550">
              <a:spcBef>
                <a:spcPct val="20000"/>
              </a:spcBef>
              <a:buFont typeface="Arial" panose="020B0604020202020204" pitchFamily="34" charset="0"/>
              <a:buChar char="•"/>
              <a:defRPr/>
            </a:pPr>
            <a:endParaRPr lang="en-US" altLang="zh-CN" sz="2600" dirty="0" smtClean="0"/>
          </a:p>
          <a:p>
            <a:pPr marL="363855" indent="-363855" defTabSz="971550">
              <a:spcBef>
                <a:spcPct val="20000"/>
              </a:spcBef>
              <a:buFont typeface="Arial" panose="020B0604020202020204" pitchFamily="34" charset="0"/>
              <a:buChar char="•"/>
              <a:defRPr/>
            </a:pPr>
            <a:endParaRPr lang="en-US" altLang="zh-CN" sz="2600" dirty="0" smtClean="0"/>
          </a:p>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60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2" cstate="print"/>
          <a:srcRect/>
          <a:stretch>
            <a:fillRect/>
          </a:stretch>
        </p:blipFill>
        <p:spPr bwMode="auto">
          <a:xfrm>
            <a:off x="7092950" y="0"/>
            <a:ext cx="2044700" cy="1924050"/>
          </a:xfrm>
          <a:prstGeom prst="rect">
            <a:avLst/>
          </a:prstGeom>
          <a:noFill/>
          <a:ln w="9525">
            <a:noFill/>
            <a:miter lim="800000"/>
            <a:headEnd/>
            <a:tailEnd/>
          </a:ln>
        </p:spPr>
      </p:pic>
      <p:grpSp>
        <p:nvGrpSpPr>
          <p:cNvPr id="11" name="组合 37"/>
          <p:cNvGrpSpPr/>
          <p:nvPr/>
        </p:nvGrpSpPr>
        <p:grpSpPr bwMode="auto">
          <a:xfrm>
            <a:off x="0" y="581012"/>
            <a:ext cx="9144000" cy="419100"/>
            <a:chOff x="0" y="133158"/>
            <a:chExt cx="9144000" cy="420086"/>
          </a:xfrm>
        </p:grpSpPr>
        <p:cxnSp>
          <p:nvCxnSpPr>
            <p:cNvPr id="13" name="直接连接符 12"/>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3" cstate="print"/>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14"/>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142875" y="114580"/>
            <a:ext cx="1723550" cy="599780"/>
          </a:xfrm>
          <a:prstGeom prst="rect">
            <a:avLst/>
          </a:prstGeom>
          <a:noFill/>
          <a:ln w="9525">
            <a:noFill/>
            <a:miter lim="800000"/>
          </a:ln>
        </p:spPr>
        <p:txBody>
          <a:bodyPr wrap="none">
            <a:spAutoFit/>
          </a:bodyPr>
          <a:lstStyle/>
          <a:p>
            <a:pPr algn="ctr" defTabSz="878205" eaLnBrk="1" hangingPunct="1">
              <a:lnSpc>
                <a:spcPct val="120000"/>
              </a:lnSpc>
            </a:pPr>
            <a:r>
              <a:rPr lang="zh-CN" altLang="en-US" sz="3000" dirty="0" smtClean="0">
                <a:solidFill>
                  <a:srgbClr val="772C03"/>
                </a:solidFill>
                <a:latin typeface="经典繁毛楷" panose="02010609000101010101" pitchFamily="49" charset="-122"/>
                <a:ea typeface="经典繁毛楷" panose="02010609000101010101" pitchFamily="49" charset="-122"/>
              </a:rPr>
              <a:t>学习目标</a:t>
            </a:r>
            <a:endParaRPr lang="zh-CN" altLang="en-US" sz="3000" dirty="0">
              <a:solidFill>
                <a:srgbClr val="772C03"/>
              </a:solidFill>
              <a:latin typeface="经典繁毛楷" panose="02010609000101010101" pitchFamily="49" charset="-122"/>
              <a:ea typeface="经典繁毛楷" panose="02010609000101010101" pitchFamily="49" charset="-122"/>
            </a:endParaRPr>
          </a:p>
        </p:txBody>
      </p:sp>
      <p:sp>
        <p:nvSpPr>
          <p:cNvPr id="17" name="矩形 16"/>
          <p:cNvSpPr/>
          <p:nvPr/>
        </p:nvSpPr>
        <p:spPr>
          <a:xfrm>
            <a:off x="2571704" y="2071682"/>
            <a:ext cx="6572296" cy="1384995"/>
          </a:xfrm>
          <a:prstGeom prst="rect">
            <a:avLst/>
          </a:prstGeom>
        </p:spPr>
        <p:txBody>
          <a:bodyPr wrap="square">
            <a:spAutoFit/>
          </a:bodyPr>
          <a:lstStyle/>
          <a:p>
            <a:pPr>
              <a:spcAft>
                <a:spcPts val="2400"/>
              </a:spcAft>
              <a:buSzPct val="75000"/>
              <a:buFont typeface="Wingdings" panose="05000000000000000000" pitchFamily="2" charset="2"/>
              <a:buChar char="l"/>
            </a:pPr>
            <a:r>
              <a:rPr lang="zh-CN" altLang="en-US" sz="3200" dirty="0" smtClean="0">
                <a:solidFill>
                  <a:schemeClr val="accent6">
                    <a:lumMod val="50000"/>
                  </a:schemeClr>
                </a:solidFill>
                <a:latin typeface="楷体" panose="02010609060101010101" pitchFamily="49" charset="-122"/>
                <a:ea typeface="楷体" panose="02010609060101010101" pitchFamily="49" charset="-122"/>
              </a:rPr>
              <a:t> 了解中国饮食文化；</a:t>
            </a:r>
            <a:endParaRPr lang="en-US" altLang="zh-CN" sz="3200" dirty="0" smtClean="0">
              <a:solidFill>
                <a:schemeClr val="accent6">
                  <a:lumMod val="50000"/>
                </a:schemeClr>
              </a:solidFill>
              <a:latin typeface="楷体" panose="02010609060101010101" pitchFamily="49" charset="-122"/>
              <a:ea typeface="楷体" panose="02010609060101010101" pitchFamily="49" charset="-122"/>
            </a:endParaRPr>
          </a:p>
          <a:p>
            <a:pPr>
              <a:spcAft>
                <a:spcPts val="2400"/>
              </a:spcAft>
              <a:buSzPct val="75000"/>
              <a:buFont typeface="Wingdings" panose="05000000000000000000" pitchFamily="2" charset="2"/>
              <a:buChar char="l"/>
            </a:pPr>
            <a:r>
              <a:rPr lang="zh-CN" altLang="en-US" sz="3200" dirty="0" smtClean="0">
                <a:solidFill>
                  <a:schemeClr val="accent6">
                    <a:lumMod val="50000"/>
                  </a:schemeClr>
                </a:solidFill>
                <a:latin typeface="楷体" panose="02010609060101010101" pitchFamily="49" charset="-122"/>
                <a:ea typeface="楷体" panose="02010609060101010101" pitchFamily="49" charset="-122"/>
              </a:rPr>
              <a:t> 认识中国茶酒文化</a:t>
            </a:r>
            <a:r>
              <a:rPr lang="en-US" altLang="zh-CN" sz="3200" dirty="0" smtClean="0">
                <a:solidFill>
                  <a:schemeClr val="accent6">
                    <a:lumMod val="50000"/>
                  </a:schemeClr>
                </a:solidFill>
                <a:latin typeface="楷体" panose="02010609060101010101" pitchFamily="49" charset="-122"/>
                <a:ea typeface="楷体" panose="02010609060101010101" pitchFamily="49" charset="-122"/>
              </a:rPr>
              <a:t>.</a:t>
            </a:r>
            <a:endParaRPr lang="en-US" altLang="zh-CN" sz="3200" dirty="0" smtClean="0">
              <a:solidFill>
                <a:schemeClr val="accent6">
                  <a:lumMod val="50000"/>
                </a:schemeClr>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slide(from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slide(fromLeft)">
                                      <p:cBhvr>
                                        <p:cTn id="1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sp>
        <p:nvSpPr>
          <p:cNvPr id="9" name="矩形 8"/>
          <p:cNvSpPr/>
          <p:nvPr/>
        </p:nvSpPr>
        <p:spPr>
          <a:xfrm>
            <a:off x="755576" y="955675"/>
            <a:ext cx="2613729" cy="461665"/>
          </a:xfrm>
          <a:prstGeom prst="rect">
            <a:avLst/>
          </a:prstGeom>
        </p:spPr>
        <p:txBody>
          <a:bodyPr wrap="none">
            <a:spAutoFit/>
          </a:bodyPr>
          <a:lstStyle/>
          <a:p>
            <a:r>
              <a:rPr lang="en-US" altLang="zh-CN" sz="2400" b="1" dirty="0" smtClean="0">
                <a:solidFill>
                  <a:schemeClr val="accent6">
                    <a:lumMod val="50000"/>
                  </a:schemeClr>
                </a:solidFill>
              </a:rPr>
              <a:t>Chinese Chopsticks</a:t>
            </a:r>
            <a:endParaRPr lang="zh-CN" altLang="en-US" sz="2400" b="1" dirty="0">
              <a:solidFill>
                <a:schemeClr val="accent6">
                  <a:lumMod val="50000"/>
                </a:schemeClr>
              </a:solidFill>
            </a:endParaRPr>
          </a:p>
        </p:txBody>
      </p:sp>
      <p:grpSp>
        <p:nvGrpSpPr>
          <p:cNvPr id="12" name="组合 3"/>
          <p:cNvGrpSpPr/>
          <p:nvPr/>
        </p:nvGrpSpPr>
        <p:grpSpPr bwMode="auto">
          <a:xfrm>
            <a:off x="0" y="579424"/>
            <a:ext cx="9144000" cy="420688"/>
            <a:chOff x="0" y="133158"/>
            <a:chExt cx="9144000" cy="420086"/>
          </a:xfrm>
        </p:grpSpPr>
        <p:cxnSp>
          <p:nvCxnSpPr>
            <p:cNvPr id="13" name="直接连接符 12"/>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14"/>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2772816" y="121196"/>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Table Manners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Rectangle 3"/>
          <p:cNvSpPr txBox="1">
            <a:spLocks noChangeArrowheads="1"/>
          </p:cNvSpPr>
          <p:nvPr/>
        </p:nvSpPr>
        <p:spPr>
          <a:xfrm>
            <a:off x="395536" y="1489348"/>
            <a:ext cx="5544616" cy="4525963"/>
          </a:xfrm>
          <a:prstGeom prst="rect">
            <a:avLst/>
          </a:prstGeom>
        </p:spPr>
        <p:txBody>
          <a:bodyPr/>
          <a:lstStyle/>
          <a:p>
            <a:pPr marL="360045" marR="0" lvl="0" algn="l" defTabSz="971550" rtl="0" eaLnBrk="0" fontAlgn="base" latinLnBrk="0" hangingPunct="0">
              <a:spcBef>
                <a:spcPts val="500"/>
              </a:spcBef>
              <a:spcAft>
                <a:spcPct val="0"/>
              </a:spcAft>
              <a:buClrTx/>
              <a:buSzPct val="60000"/>
              <a:buFont typeface="Wingdings" panose="05000000000000000000" pitchFamily="2" charset="2"/>
              <a:buChar char="l"/>
              <a:defRPr/>
            </a:pPr>
            <a:r>
              <a:rPr lang="en-US" altLang="zh-CN" sz="2400" dirty="0" smtClean="0">
                <a:latin typeface="+mn-lt"/>
                <a:ea typeface="+mn-ea"/>
              </a:rPr>
              <a:t>  Host may pick up some dishes for gusts with his own chopsticks(a sign of politeness and hospitality)</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0045" marR="0" lvl="0" algn="l" defTabSz="971550" rtl="0" eaLnBrk="0" fontAlgn="base" latinLnBrk="0" hangingPunct="0">
              <a:spcBef>
                <a:spcPts val="500"/>
              </a:spcBef>
              <a:spcAft>
                <a:spcPct val="0"/>
              </a:spcAft>
              <a:buClrTx/>
              <a:buSzPct val="60000"/>
              <a:buFont typeface="Wingdings" panose="05000000000000000000" pitchFamily="2" charset="2"/>
              <a:buChar char="l"/>
              <a:defRPr/>
            </a:pPr>
            <a:r>
              <a:rPr lang="en-US" altLang="zh-CN" sz="2400" dirty="0" smtClean="0">
                <a:latin typeface="+mn-lt"/>
                <a:ea typeface="+mn-ea"/>
              </a:rPr>
              <a:t>  Hold chopsticks in the middle ,make sure the ends are even</a:t>
            </a:r>
            <a:endParaRPr lang="en-US" altLang="zh-CN" sz="2400" dirty="0" smtClean="0">
              <a:latin typeface="+mn-lt"/>
              <a:ea typeface="+mn-ea"/>
            </a:endParaRPr>
          </a:p>
          <a:p>
            <a:pPr marL="360045" marR="0" lvl="0" algn="l" defTabSz="971550" rtl="0" eaLnBrk="0" fontAlgn="base" latinLnBrk="0" hangingPunct="0">
              <a:spcBef>
                <a:spcPts val="500"/>
              </a:spcBef>
              <a:spcAft>
                <a:spcPct val="0"/>
              </a:spcAft>
              <a:buClrTx/>
              <a:buSzPct val="60000"/>
              <a:buFont typeface="Wingdings" panose="05000000000000000000" pitchFamily="2" charset="2"/>
              <a:buChar char="l"/>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t>
            </a:r>
            <a:r>
              <a:rPr kumimoji="0" lang="en-US" altLang="zh-CN" sz="2400" i="0" u="none" strike="noStrike" kern="1200" cap="none" spc="0" normalizeH="0" baseline="0" noProof="0" dirty="0" smtClean="0">
                <a:ln>
                  <a:noFill/>
                </a:ln>
                <a:solidFill>
                  <a:srgbClr val="FF0000"/>
                </a:solidFill>
                <a:effectLst/>
                <a:uLnTx/>
                <a:uFillTx/>
                <a:latin typeface="+mn-lt"/>
                <a:ea typeface="+mn-ea"/>
                <a:cs typeface="+mn-cs"/>
              </a:rPr>
              <a:t>Don’t stick chopsticks upright</a:t>
            </a:r>
            <a:r>
              <a:rPr kumimoji="0" lang="en-US" altLang="zh-CN" sz="2400" i="0" u="none" strike="noStrike" kern="1200" cap="none" spc="0" normalizeH="0" noProof="0" dirty="0" smtClean="0">
                <a:ln>
                  <a:noFill/>
                </a:ln>
                <a:solidFill>
                  <a:srgbClr val="FF0000"/>
                </a:solidFill>
                <a:effectLst/>
                <a:uLnTx/>
                <a:uFillTx/>
                <a:latin typeface="+mn-lt"/>
                <a:ea typeface="+mn-ea"/>
                <a:cs typeface="+mn-cs"/>
              </a:rPr>
              <a:t> in the rice bowl</a:t>
            </a:r>
            <a:endParaRPr kumimoji="0" lang="en-US" altLang="zh-CN" sz="2400" i="0" u="none" strike="noStrike" kern="1200" cap="none" spc="0" normalizeH="0" noProof="0" dirty="0" smtClean="0">
              <a:ln>
                <a:noFill/>
              </a:ln>
              <a:solidFill>
                <a:schemeClr val="tx1"/>
              </a:solidFill>
              <a:effectLst/>
              <a:uLnTx/>
              <a:uFillTx/>
              <a:latin typeface="+mn-lt"/>
              <a:ea typeface="+mn-ea"/>
              <a:cs typeface="+mn-cs"/>
            </a:endParaRPr>
          </a:p>
          <a:p>
            <a:pPr marL="360045" marR="0" lvl="0" algn="l" defTabSz="971550" rtl="0" eaLnBrk="0" fontAlgn="base" latinLnBrk="0" hangingPunct="0">
              <a:spcBef>
                <a:spcPts val="500"/>
              </a:spcBef>
              <a:spcAft>
                <a:spcPct val="0"/>
              </a:spcAft>
              <a:buClrTx/>
              <a:buSzPct val="60000"/>
              <a:buFont typeface="Wingdings" panose="05000000000000000000" pitchFamily="2" charset="2"/>
              <a:buChar char="l"/>
              <a:defRPr/>
            </a:pPr>
            <a:r>
              <a:rPr lang="en-US" altLang="zh-CN" sz="2400" baseline="0" dirty="0" smtClean="0">
                <a:latin typeface="+mn-lt"/>
                <a:ea typeface="+mn-ea"/>
              </a:rPr>
              <a:t>  </a:t>
            </a:r>
            <a:r>
              <a:rPr lang="en-US" altLang="zh-CN" sz="2400" baseline="0" dirty="0" smtClean="0">
                <a:solidFill>
                  <a:srgbClr val="FF0000"/>
                </a:solidFill>
                <a:latin typeface="+mn-lt"/>
                <a:ea typeface="+mn-ea"/>
              </a:rPr>
              <a:t>Don’t tap on </a:t>
            </a:r>
            <a:r>
              <a:rPr lang="en-US" altLang="zh-CN" sz="2400" dirty="0" smtClean="0">
                <a:solidFill>
                  <a:srgbClr val="FF0000"/>
                </a:solidFill>
                <a:latin typeface="+mn-lt"/>
                <a:ea typeface="+mn-ea"/>
              </a:rPr>
              <a:t>the </a:t>
            </a:r>
            <a:r>
              <a:rPr lang="en-US" altLang="zh-CN" sz="2400" baseline="0" dirty="0" smtClean="0">
                <a:solidFill>
                  <a:srgbClr val="FF0000"/>
                </a:solidFill>
                <a:latin typeface="+mn-lt"/>
                <a:ea typeface="+mn-ea"/>
              </a:rPr>
              <a:t>bowl with </a:t>
            </a:r>
            <a:r>
              <a:rPr kumimoji="0" lang="en-US" altLang="zh-CN" sz="2400" i="0" u="none" strike="noStrike" kern="1200" cap="none" spc="0" normalizeH="0" baseline="0" noProof="0" dirty="0" smtClean="0">
                <a:ln>
                  <a:noFill/>
                </a:ln>
                <a:solidFill>
                  <a:srgbClr val="FF0000"/>
                </a:solidFill>
                <a:effectLst/>
                <a:uLnTx/>
                <a:uFillTx/>
                <a:latin typeface="+mn-lt"/>
                <a:ea typeface="+mn-ea"/>
                <a:cs typeface="+mn-cs"/>
              </a:rPr>
              <a:t> chopsticks</a:t>
            </a:r>
            <a:endParaRPr kumimoji="0" lang="en-US" altLang="zh-CN" sz="2400" i="0" u="none" strike="noStrike" kern="1200" cap="none" spc="0" normalizeH="0" baseline="0" noProof="0" dirty="0" smtClean="0">
              <a:ln>
                <a:noFill/>
              </a:ln>
              <a:solidFill>
                <a:srgbClr val="FF0000"/>
              </a:solidFill>
              <a:effectLst/>
              <a:uLnTx/>
              <a:uFillTx/>
              <a:latin typeface="+mn-lt"/>
              <a:ea typeface="+mn-ea"/>
              <a:cs typeface="+mn-cs"/>
            </a:endParaRPr>
          </a:p>
          <a:p>
            <a:pPr marL="363855" marR="0" lvl="0" indent="-363855" algn="l" defTabSz="971550" rtl="0" eaLnBrk="0" fontAlgn="base" latinLnBrk="0" hangingPunct="0">
              <a:lnSpc>
                <a:spcPct val="80000"/>
              </a:lnSpc>
              <a:spcBef>
                <a:spcPct val="20000"/>
              </a:spcBef>
              <a:spcAft>
                <a:spcPct val="0"/>
              </a:spcAft>
              <a:buClrTx/>
              <a:buSzTx/>
              <a:defRPr/>
            </a:pPr>
            <a:r>
              <a:rPr lang="en-US" altLang="zh-CN" sz="2400" dirty="0" smtClean="0">
                <a:latin typeface="+mn-lt"/>
                <a:ea typeface="+mn-ea"/>
              </a:rPr>
              <a:t> </a:t>
            </a:r>
            <a:r>
              <a:rPr kumimoji="0" lang="en-US" altLang="zh-CN" sz="2400" i="0" u="none" strike="noStrike" kern="1200" cap="none" spc="0" normalizeH="0" noProof="0" dirty="0" smtClean="0">
                <a:ln>
                  <a:noFill/>
                </a:ln>
                <a:solidFill>
                  <a:schemeClr val="tx1"/>
                </a:solidFill>
                <a:effectLst/>
                <a:uLnTx/>
                <a:uFillTx/>
                <a:latin typeface="+mn-lt"/>
                <a:ea typeface="+mn-ea"/>
                <a:cs typeface="+mn-cs"/>
              </a:rPr>
              <a:t>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80000"/>
              </a:lnSpc>
              <a:spcBef>
                <a:spcPct val="20000"/>
              </a:spcBef>
              <a:spcAft>
                <a:spcPct val="0"/>
              </a:spcAft>
              <a:buClrTx/>
              <a:buSzTx/>
              <a:buFont typeface="Arial" panose="020B0604020202020204" pitchFamily="34" charset="0"/>
              <a:buChar char="•"/>
              <a:defRPr/>
            </a:pP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p:txBody>
      </p:sp>
      <p:pic>
        <p:nvPicPr>
          <p:cNvPr id="18" name="图片 17" descr="20150109013908779.png"/>
          <p:cNvPicPr>
            <a:picLocks noChangeAspect="1"/>
          </p:cNvPicPr>
          <p:nvPr/>
        </p:nvPicPr>
        <p:blipFill>
          <a:blip r:embed="rId2" cstate="print"/>
          <a:stretch>
            <a:fillRect/>
          </a:stretch>
        </p:blipFill>
        <p:spPr>
          <a:xfrm>
            <a:off x="5868144" y="985292"/>
            <a:ext cx="2736304" cy="4320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linds(horizontal)">
                                      <p:cBhvr>
                                        <p:cTn id="7" dur="500"/>
                                        <p:tgtEl>
                                          <p:spTgt spid="1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blinds(horizontal)">
                                      <p:cBhvr>
                                        <p:cTn id="10" dur="500"/>
                                        <p:tgtEl>
                                          <p:spTgt spid="1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blinds(horizontal)">
                                      <p:cBhvr>
                                        <p:cTn id="13" dur="500"/>
                                        <p:tgtEl>
                                          <p:spTgt spid="17">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blinds(horizontal)">
                                      <p:cBhvr>
                                        <p:cTn id="16" dur="500"/>
                                        <p:tgtEl>
                                          <p:spTgt spid="17">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blinds(horizontal)">
                                      <p:cBhvr>
                                        <p:cTn id="19" dur="500"/>
                                        <p:tgtEl>
                                          <p:spTgt spid="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strVal val="#ppt_w*0.70"/>
                                          </p:val>
                                        </p:tav>
                                        <p:tav tm="100000">
                                          <p:val>
                                            <p:strVal val="#ppt_w"/>
                                          </p:val>
                                        </p:tav>
                                      </p:tavLst>
                                    </p:anim>
                                    <p:anim calcmode="lin" valueType="num">
                                      <p:cBhvr>
                                        <p:cTn id="25" dur="1000" fill="hold"/>
                                        <p:tgtEl>
                                          <p:spTgt spid="18"/>
                                        </p:tgtEl>
                                        <p:attrNameLst>
                                          <p:attrName>ppt_h</p:attrName>
                                        </p:attrNameLst>
                                      </p:cBhvr>
                                      <p:tavLst>
                                        <p:tav tm="0">
                                          <p:val>
                                            <p:strVal val="#ppt_h"/>
                                          </p:val>
                                        </p:tav>
                                        <p:tav tm="100000">
                                          <p:val>
                                            <p:strVal val="#ppt_h"/>
                                          </p:val>
                                        </p:tav>
                                      </p:tavLst>
                                    </p:anim>
                                    <p:animEffect transition="in" filter="fade">
                                      <p:cBhvr>
                                        <p:cTn id="2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sp>
        <p:nvSpPr>
          <p:cNvPr id="9" name="矩形 8"/>
          <p:cNvSpPr/>
          <p:nvPr/>
        </p:nvSpPr>
        <p:spPr>
          <a:xfrm>
            <a:off x="755576" y="955675"/>
            <a:ext cx="3240360" cy="461665"/>
          </a:xfrm>
          <a:prstGeom prst="rect">
            <a:avLst/>
          </a:prstGeom>
        </p:spPr>
        <p:txBody>
          <a:bodyPr wrap="square">
            <a:spAutoFit/>
          </a:bodyPr>
          <a:lstStyle/>
          <a:p>
            <a:r>
              <a:rPr lang="en-US" altLang="zh-CN" sz="2400" b="1" dirty="0" smtClean="0">
                <a:solidFill>
                  <a:schemeClr val="accent6">
                    <a:lumMod val="50000"/>
                  </a:schemeClr>
                </a:solidFill>
              </a:rPr>
              <a:t>Chinese Chopsticks </a:t>
            </a:r>
            <a:endParaRPr lang="zh-CN" altLang="en-US" sz="2400" b="1" dirty="0">
              <a:solidFill>
                <a:schemeClr val="accent6">
                  <a:lumMod val="50000"/>
                </a:schemeClr>
              </a:solidFill>
            </a:endParaRPr>
          </a:p>
        </p:txBody>
      </p:sp>
      <p:grpSp>
        <p:nvGrpSpPr>
          <p:cNvPr id="2" name="组合 3"/>
          <p:cNvGrpSpPr/>
          <p:nvPr/>
        </p:nvGrpSpPr>
        <p:grpSpPr bwMode="auto">
          <a:xfrm>
            <a:off x="0" y="579424"/>
            <a:ext cx="9144000" cy="420688"/>
            <a:chOff x="0" y="133158"/>
            <a:chExt cx="9144000" cy="420086"/>
          </a:xfrm>
        </p:grpSpPr>
        <p:cxnSp>
          <p:nvCxnSpPr>
            <p:cNvPr id="13" name="直接连接符 12"/>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14"/>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2771864" y="121196"/>
            <a:ext cx="9144064"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Table Manners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0" name="Rectangle 3"/>
          <p:cNvSpPr txBox="1">
            <a:spLocks noChangeArrowheads="1"/>
          </p:cNvSpPr>
          <p:nvPr/>
        </p:nvSpPr>
        <p:spPr>
          <a:xfrm>
            <a:off x="395536" y="1489348"/>
            <a:ext cx="5760640" cy="2880320"/>
          </a:xfrm>
          <a:prstGeom prst="rect">
            <a:avLst/>
          </a:prstGeom>
        </p:spPr>
        <p:txBody>
          <a:bodyPr/>
          <a:lstStyle/>
          <a:p>
            <a:pPr marL="360045" defTabSz="971550">
              <a:spcBef>
                <a:spcPts val="500"/>
              </a:spcBef>
              <a:spcAft>
                <a:spcPts val="0"/>
              </a:spcAft>
              <a:buSzPct val="60000"/>
              <a:buFont typeface="Wingdings" panose="05000000000000000000" pitchFamily="2" charset="2"/>
              <a:buChar char="l"/>
              <a:defRPr/>
            </a:pPr>
            <a:r>
              <a:rPr lang="en-US" altLang="zh-CN" sz="2400" dirty="0" smtClean="0"/>
              <a:t>  Avoid sucking the ends of chopsticks or keeping them in mouth for a long time</a:t>
            </a:r>
            <a:endParaRPr lang="en-US" altLang="zh-CN" sz="2400" dirty="0" smtClean="0"/>
          </a:p>
          <a:p>
            <a:pPr marL="360045" defTabSz="971550">
              <a:spcBef>
                <a:spcPts val="500"/>
              </a:spcBef>
              <a:spcAft>
                <a:spcPts val="0"/>
              </a:spcAft>
              <a:buSzPct val="60000"/>
              <a:buFont typeface="Wingdings" panose="05000000000000000000" pitchFamily="2" charset="2"/>
              <a:buChar char="l"/>
              <a:defRPr/>
            </a:pPr>
            <a:r>
              <a:rPr lang="en-US" altLang="zh-CN" sz="2400" dirty="0" smtClean="0"/>
              <a:t>  Never point at someone with chopsticks</a:t>
            </a:r>
            <a:endParaRPr lang="en-US" altLang="zh-CN" sz="2400" dirty="0" smtClean="0"/>
          </a:p>
          <a:p>
            <a:pPr marL="360045" defTabSz="971550">
              <a:spcBef>
                <a:spcPts val="500"/>
              </a:spcBef>
              <a:spcAft>
                <a:spcPts val="0"/>
              </a:spcAft>
              <a:buSzPct val="60000"/>
              <a:buFont typeface="Wingdings" panose="05000000000000000000" pitchFamily="2" charset="2"/>
              <a:buChar char="l"/>
              <a:defRPr/>
            </a:pP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t>
            </a:r>
            <a:r>
              <a:rPr lang="en-US" altLang="zh-CN" sz="2400" dirty="0" smtClean="0"/>
              <a:t>Don’t use chopsticks to pick food</a:t>
            </a:r>
            <a:endParaRPr lang="en-US" altLang="zh-CN" sz="2400" dirty="0" smtClean="0"/>
          </a:p>
          <a:p>
            <a:pPr marL="360045" defTabSz="971550">
              <a:spcBef>
                <a:spcPts val="500"/>
              </a:spcBef>
              <a:spcAft>
                <a:spcPts val="0"/>
              </a:spcAft>
              <a:buSzPct val="60000"/>
              <a:buFont typeface="Wingdings" panose="05000000000000000000" pitchFamily="2" charset="2"/>
              <a:buChar char="l"/>
              <a:defRPr/>
            </a:pPr>
            <a:r>
              <a:rPr lang="en-US" altLang="zh-CN" sz="2400" dirty="0" smtClean="0">
                <a:latin typeface="+mn-lt"/>
                <a:ea typeface="+mn-ea"/>
              </a:rPr>
              <a:t>  “s</a:t>
            </a:r>
            <a:r>
              <a:rPr kumimoji="0" lang="en-US" altLang="zh-CN" sz="2400" i="0" u="none" strike="noStrike" kern="1200" cap="none" spc="0" normalizeH="0" baseline="0" noProof="0" dirty="0" err="1" smtClean="0">
                <a:ln>
                  <a:noFill/>
                </a:ln>
                <a:solidFill>
                  <a:schemeClr val="tx1"/>
                </a:solidFill>
                <a:effectLst/>
                <a:uLnTx/>
                <a:uFillTx/>
                <a:latin typeface="+mn-lt"/>
                <a:ea typeface="+mn-ea"/>
                <a:cs typeface="+mn-cs"/>
              </a:rPr>
              <a:t>tand</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properly, sit properly</a:t>
            </a:r>
            <a:r>
              <a:rPr kumimoji="0" lang="en-US" altLang="zh-CN" sz="2400" i="0" u="none" strike="noStrike" kern="1200" cap="none" spc="0" normalizeH="0" noProof="0" dirty="0" smtClean="0">
                <a:ln>
                  <a:noFill/>
                </a:ln>
                <a:solidFill>
                  <a:schemeClr val="tx1"/>
                </a:solidFill>
                <a:effectLst/>
                <a:uLnTx/>
                <a:uFillTx/>
                <a:latin typeface="+mn-lt"/>
                <a:ea typeface="+mn-ea"/>
                <a:cs typeface="+mn-cs"/>
              </a:rPr>
              <a:t> and eat properly”</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defTabSz="971550" rtl="0" eaLnBrk="0" fontAlgn="base" latinLnBrk="0" hangingPunct="0">
              <a:lnSpc>
                <a:spcPct val="90000"/>
              </a:lnSpc>
              <a:spcBef>
                <a:spcPts val="0"/>
              </a:spcBef>
              <a:spcAft>
                <a:spcPts val="600"/>
              </a:spcAft>
              <a:buClrTx/>
              <a:buSzTx/>
              <a:defRPr/>
            </a:pP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indent="-363855" defTabSz="971550">
              <a:lnSpc>
                <a:spcPct val="90000"/>
              </a:lnSpc>
              <a:spcBef>
                <a:spcPts val="0"/>
              </a:spcBef>
              <a:spcAft>
                <a:spcPts val="600"/>
              </a:spcAft>
              <a:defRPr/>
            </a:pPr>
            <a:r>
              <a:rPr lang="en-US" altLang="zh-CN" sz="2400" dirty="0" smtClean="0">
                <a:latin typeface="+mn-lt"/>
                <a:ea typeface="+mn-ea"/>
              </a:rPr>
              <a:t>  </a:t>
            </a:r>
            <a:endParaRPr lang="en-US" altLang="zh-CN" sz="2400" dirty="0" smtClean="0">
              <a:latin typeface="+mn-lt"/>
              <a:ea typeface="+mn-ea"/>
            </a:endParaRPr>
          </a:p>
          <a:p>
            <a:pPr marL="363855" indent="-363855" algn="just" defTabSz="971550">
              <a:lnSpc>
                <a:spcPct val="90000"/>
              </a:lnSpc>
              <a:spcBef>
                <a:spcPct val="20000"/>
              </a:spcBef>
              <a:spcAft>
                <a:spcPts val="600"/>
              </a:spcAft>
              <a:buFont typeface="Arial" panose="020B0604020202020204" pitchFamily="34" charset="0"/>
              <a:buChar char="•"/>
              <a:defRPr/>
            </a:pP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r>
              <a:rPr lang="en-US" altLang="zh-CN" sz="2400" dirty="0" smtClean="0">
                <a:latin typeface="+mn-lt"/>
                <a:ea typeface="+mn-ea"/>
              </a:rPr>
              <a:t> </a:t>
            </a:r>
            <a:endParaRPr kumimoji="0" lang="en-US" altLang="zh-CN" i="0" u="none" strike="noStrike" kern="1200" cap="none" spc="0" normalizeH="0" baseline="0" noProof="0" dirty="0">
              <a:ln>
                <a:noFill/>
              </a:ln>
              <a:solidFill>
                <a:schemeClr val="tx1"/>
              </a:solidFill>
              <a:effectLst/>
              <a:uLnTx/>
              <a:uFillTx/>
              <a:latin typeface="+mn-lt"/>
              <a:ea typeface="+mn-ea"/>
              <a:cs typeface="+mn-cs"/>
            </a:endParaRPr>
          </a:p>
        </p:txBody>
      </p:sp>
      <p:pic>
        <p:nvPicPr>
          <p:cNvPr id="12" name="图片 11" descr="nvhaikuaizi.jpg"/>
          <p:cNvPicPr>
            <a:picLocks noChangeAspect="1"/>
          </p:cNvPicPr>
          <p:nvPr/>
        </p:nvPicPr>
        <p:blipFill>
          <a:blip r:embed="rId2" cstate="print"/>
          <a:stretch>
            <a:fillRect/>
          </a:stretch>
        </p:blipFill>
        <p:spPr>
          <a:xfrm>
            <a:off x="5715635" y="2641600"/>
            <a:ext cx="3186430" cy="2736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slide(fromBottom)">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slide(fromBottom)">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slide(fromBottom)">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slide(fromBottom)">
                                      <p:cBhvr>
                                        <p:cTn id="22" dur="500"/>
                                        <p:tgtEl>
                                          <p:spTgt spid="10">
                                            <p:txEl>
                                              <p:pRg st="3" end="3"/>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Effect transition="in" filter="slide(fromBottom)">
                                      <p:cBhvr>
                                        <p:cTn id="25" dur="500"/>
                                        <p:tgtEl>
                                          <p:spTgt spid="10">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dirty="0"/>
          </a:p>
        </p:txBody>
      </p:sp>
      <p:grpSp>
        <p:nvGrpSpPr>
          <p:cNvPr id="2" name="组合 4"/>
          <p:cNvGrpSpPr/>
          <p:nvPr/>
        </p:nvGrpSpPr>
        <p:grpSpPr bwMode="auto">
          <a:xfrm>
            <a:off x="805690" y="1129308"/>
            <a:ext cx="1273057" cy="4055702"/>
            <a:chOff x="1187624" y="1129901"/>
            <a:chExt cx="1273365" cy="4054428"/>
          </a:xfrm>
        </p:grpSpPr>
        <p:sp>
          <p:nvSpPr>
            <p:cNvPr id="6" name="矩形 5"/>
            <p:cNvSpPr/>
            <p:nvPr/>
          </p:nvSpPr>
          <p:spPr>
            <a:xfrm>
              <a:off x="1188358" y="393830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descr="G:\360data\重要数据\桌面\东京国际朝日学院\素材\168126.jpg"/>
            <p:cNvPicPr>
              <a:picLocks noChangeAspect="1" noChangeArrowheads="1"/>
            </p:cNvPicPr>
            <p:nvPr/>
          </p:nvPicPr>
          <p:blipFill>
            <a:blip r:embed="rId1" cstate="print">
              <a:duotone>
                <a:schemeClr val="accent5">
                  <a:shade val="45000"/>
                  <a:satMod val="135000"/>
                </a:schemeClr>
                <a:prstClr val="white"/>
              </a:duotone>
            </a:blip>
            <a:stretch>
              <a:fillRect/>
            </a:stretch>
          </p:blipFill>
          <p:spPr bwMode="auto">
            <a:xfrm>
              <a:off x="1187624" y="1129901"/>
              <a:ext cx="1273365" cy="2735444"/>
            </a:xfrm>
            <a:prstGeom prst="rect">
              <a:avLst/>
            </a:prstGeom>
            <a:noFill/>
            <a:ln w="9525">
              <a:noFill/>
              <a:miter lim="800000"/>
              <a:headEnd/>
              <a:tailEnd/>
            </a:ln>
          </p:spPr>
        </p:pic>
        <p:sp>
          <p:nvSpPr>
            <p:cNvPr id="8" name="TextBox 7"/>
            <p:cNvSpPr txBox="1"/>
            <p:nvPr/>
          </p:nvSpPr>
          <p:spPr bwMode="auto">
            <a:xfrm>
              <a:off x="1389731" y="2379438"/>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213991" y="4225650"/>
              <a:ext cx="1184393" cy="958679"/>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Features of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Chinese</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 Food</a:t>
              </a:r>
              <a:r>
                <a:rPr lang="en-US" altLang="zh-CN" sz="1600" b="1" dirty="0" smtClean="0">
                  <a:solidFill>
                    <a:schemeClr val="bg1">
                      <a:lumMod val="50000"/>
                    </a:schemeClr>
                  </a:solidFill>
                  <a:ea typeface="冬青黑体简体中文 W6" panose="02010600030101010101" charset="-122"/>
                  <a:cs typeface="冬青黑体简体中文 W6" panose="02010600030101010101" charset="-122"/>
                </a:rPr>
                <a:t> </a:t>
              </a:r>
              <a:endParaRPr lang="en-US" altLang="zh-CN" sz="1600" b="1" dirty="0" smtClean="0">
                <a:solidFill>
                  <a:schemeClr val="bg1">
                    <a:lumMod val="50000"/>
                  </a:schemeClr>
                </a:solidFill>
                <a:ea typeface="冬青黑体简体中文 W6" panose="02010600030101010101" charset="-122"/>
                <a:cs typeface="冬青黑体简体中文 W6" panose="02010600030101010101" charset="-122"/>
              </a:endParaRPr>
            </a:p>
          </p:txBody>
        </p:sp>
      </p:grpSp>
      <p:grpSp>
        <p:nvGrpSpPr>
          <p:cNvPr id="3" name="组合 9"/>
          <p:cNvGrpSpPr/>
          <p:nvPr/>
        </p:nvGrpSpPr>
        <p:grpSpPr bwMode="auto">
          <a:xfrm>
            <a:off x="2038479" y="1129308"/>
            <a:ext cx="1438087" cy="3760388"/>
            <a:chOff x="2488011" y="1128704"/>
            <a:chExt cx="1438435" cy="3760479"/>
          </a:xfrm>
        </p:grpSpPr>
        <p:sp>
          <p:nvSpPr>
            <p:cNvPr id="11" name="矩形 10"/>
            <p:cNvSpPr/>
            <p:nvPr/>
          </p:nvSpPr>
          <p:spPr>
            <a:xfrm>
              <a:off x="2586319" y="3938051"/>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descr="G:\360data\重要数据\桌面\未标题-1.jpg"/>
            <p:cNvPicPr>
              <a:picLocks noChangeAspect="1" noChangeArrowheads="1"/>
            </p:cNvPicPr>
            <p:nvPr/>
          </p:nvPicPr>
          <p:blipFill>
            <a:blip r:embed="rId2" cstate="print">
              <a:duotone>
                <a:schemeClr val="accent5">
                  <a:shade val="45000"/>
                  <a:satMod val="135000"/>
                </a:schemeClr>
                <a:prstClr val="white"/>
              </a:duotone>
            </a:blip>
            <a:stretch>
              <a:fillRect/>
            </a:stretch>
          </p:blipFill>
          <p:spPr bwMode="auto">
            <a:xfrm>
              <a:off x="2585588" y="1128704"/>
              <a:ext cx="1273364" cy="27363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2787692" y="2379437"/>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488011" y="4225652"/>
              <a:ext cx="1438435" cy="663531"/>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Eight Regional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Cuisines</a:t>
              </a:r>
              <a:endParaRPr lang="zh-CN" altLang="en-US" sz="1600" b="1" dirty="0" smtClean="0">
                <a:solidFill>
                  <a:schemeClr val="bg1">
                    <a:lumMod val="50000"/>
                  </a:schemeClr>
                </a:solidFill>
                <a:ea typeface="冬青黑体简体中文 W6" panose="02010600030101010101" charset="-122"/>
                <a:cs typeface="冬青黑体简体中文 W6" panose="02010600030101010101" charset="-122"/>
              </a:endParaRPr>
            </a:p>
          </p:txBody>
        </p:sp>
      </p:grpSp>
      <p:grpSp>
        <p:nvGrpSpPr>
          <p:cNvPr id="4" name="组合 14"/>
          <p:cNvGrpSpPr/>
          <p:nvPr/>
        </p:nvGrpSpPr>
        <p:grpSpPr bwMode="auto">
          <a:xfrm>
            <a:off x="4740168" y="1129308"/>
            <a:ext cx="1437830" cy="3464744"/>
            <a:chOff x="5211354" y="1130091"/>
            <a:chExt cx="1438177" cy="3463475"/>
          </a:xfrm>
        </p:grpSpPr>
        <p:sp>
          <p:nvSpPr>
            <p:cNvPr id="16" name="矩形 15"/>
            <p:cNvSpPr/>
            <p:nvPr/>
          </p:nvSpPr>
          <p:spPr>
            <a:xfrm>
              <a:off x="5322624" y="3938341"/>
              <a:ext cx="1271894"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7" name="Picture 7"/>
            <p:cNvPicPr>
              <a:picLocks noChangeAspect="1" noChangeArrowheads="1"/>
            </p:cNvPicPr>
            <p:nvPr/>
          </p:nvPicPr>
          <p:blipFill>
            <a:blip r:embed="rId3" cstate="print">
              <a:duotone>
                <a:schemeClr val="accent5">
                  <a:shade val="45000"/>
                  <a:satMod val="135000"/>
                </a:schemeClr>
                <a:prstClr val="white"/>
              </a:duotone>
            </a:blip>
            <a:stretch>
              <a:fillRect/>
            </a:stretch>
          </p:blipFill>
          <p:spPr bwMode="auto">
            <a:xfrm>
              <a:off x="5321892" y="1130091"/>
              <a:ext cx="1273365" cy="2735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bwMode="auto">
            <a:xfrm>
              <a:off x="5523996"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7" name="TextBox 18"/>
            <p:cNvSpPr txBox="1">
              <a:spLocks noChangeArrowheads="1"/>
            </p:cNvSpPr>
            <p:nvPr/>
          </p:nvSpPr>
          <p:spPr bwMode="auto">
            <a:xfrm>
              <a:off x="5211354" y="4225652"/>
              <a:ext cx="1438177" cy="367914"/>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j-lt"/>
                  <a:ea typeface="冬青黑体简体中文 W6" panose="02010600030101010101" charset="-122"/>
                  <a:cs typeface="冬青黑体简体中文 W6" panose="02010600030101010101" charset="-122"/>
                </a:rPr>
                <a:t>Table Manners</a:t>
              </a:r>
              <a:endParaRPr lang="zh-CN" altLang="en-US" sz="1600" b="1" dirty="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5" name="组合 19"/>
          <p:cNvGrpSpPr/>
          <p:nvPr/>
        </p:nvGrpSpPr>
        <p:grpSpPr bwMode="auto">
          <a:xfrm>
            <a:off x="6208000" y="1129308"/>
            <a:ext cx="1273056" cy="3464747"/>
            <a:chOff x="6690041" y="1130091"/>
            <a:chExt cx="1273364" cy="3463475"/>
          </a:xfrm>
        </p:grpSpPr>
        <p:sp>
          <p:nvSpPr>
            <p:cNvPr id="21" name="矩形 20"/>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2" name="Picture 3" descr="G:\360data\重要数据\桌面\东京国际朝日学院\素材\10034648_7.jpg"/>
            <p:cNvPicPr>
              <a:picLocks noChangeAspect="1" noChangeArrowheads="1"/>
            </p:cNvPicPr>
            <p:nvPr/>
          </p:nvPicPr>
          <p:blipFill>
            <a:blip r:embed="rId4" cstate="print"/>
            <a:stretch>
              <a:fillRect/>
            </a:stretch>
          </p:blipFill>
          <p:spPr bwMode="auto">
            <a:xfrm>
              <a:off x="6690041" y="1130091"/>
              <a:ext cx="1273364" cy="27352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5</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3" name="TextBox 23"/>
            <p:cNvSpPr txBox="1">
              <a:spLocks noChangeArrowheads="1"/>
            </p:cNvSpPr>
            <p:nvPr/>
          </p:nvSpPr>
          <p:spPr bwMode="auto">
            <a:xfrm>
              <a:off x="6720145" y="4225652"/>
              <a:ext cx="1185099" cy="367914"/>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A71F13"/>
                  </a:solidFill>
                  <a:latin typeface="+mn-lt"/>
                  <a:ea typeface="冬青黑体简体中文 W6" panose="02010600030101010101" charset="-122"/>
                  <a:cs typeface="冬青黑体简体中文 W6" panose="02010600030101010101" charset="-122"/>
                </a:rPr>
                <a:t>Chinese Tea</a:t>
              </a:r>
              <a:endParaRPr lang="zh-CN" altLang="en-US" sz="1600" b="1" dirty="0">
                <a:solidFill>
                  <a:srgbClr val="A71F13"/>
                </a:solidFill>
                <a:latin typeface="+mn-lt"/>
                <a:ea typeface="冬青黑体简体中文 W6" panose="02010600030101010101" charset="-122"/>
                <a:cs typeface="冬青黑体简体中文 W6" panose="02010600030101010101" charset="-122"/>
              </a:endParaRPr>
            </a:p>
          </p:txBody>
        </p:sp>
      </p:grpSp>
      <p:sp>
        <p:nvSpPr>
          <p:cNvPr id="18440" name="TextBox 24"/>
          <p:cNvSpPr txBox="1">
            <a:spLocks noChangeArrowheads="1"/>
          </p:cNvSpPr>
          <p:nvPr/>
        </p:nvSpPr>
        <p:spPr bwMode="auto">
          <a:xfrm>
            <a:off x="140229" y="341470"/>
            <a:ext cx="3297698" cy="1274195"/>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Culinary Culture</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a:p>
            <a:pPr algn="ctr" defTabSz="878205" eaLnBrk="1" hangingPunct="1">
              <a:lnSpc>
                <a:spcPct val="120000"/>
              </a:lnSpc>
            </a:pP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cstate="print"/>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9" name="组合 29"/>
          <p:cNvGrpSpPr/>
          <p:nvPr/>
        </p:nvGrpSpPr>
        <p:grpSpPr bwMode="auto">
          <a:xfrm>
            <a:off x="3298204" y="1129308"/>
            <a:ext cx="1646989" cy="3760131"/>
            <a:chOff x="3751512" y="1129903"/>
            <a:chExt cx="1647387" cy="3758952"/>
          </a:xfrm>
        </p:grpSpPr>
        <p:sp>
          <p:nvSpPr>
            <p:cNvPr id="31" name="矩形 30"/>
            <p:cNvSpPr/>
            <p:nvPr/>
          </p:nvSpPr>
          <p:spPr>
            <a:xfrm>
              <a:off x="3953796" y="3938302"/>
              <a:ext cx="1273482"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3" descr="C:\Documents and Settings\Administrator\桌面\素材\20051024196101111.jpg"/>
            <p:cNvPicPr>
              <a:picLocks noChangeAspect="1" noChangeArrowheads="1"/>
            </p:cNvPicPr>
            <p:nvPr/>
          </p:nvPicPr>
          <p:blipFill>
            <a:blip r:embed="rId6" cstate="print">
              <a:duotone>
                <a:schemeClr val="accent5">
                  <a:shade val="45000"/>
                  <a:satMod val="135000"/>
                </a:schemeClr>
                <a:prstClr val="white"/>
              </a:duotone>
            </a:blip>
            <a:stretch>
              <a:fillRect/>
            </a:stretch>
          </p:blipFill>
          <p:spPr bwMode="auto">
            <a:xfrm>
              <a:off x="3946709" y="1129903"/>
              <a:ext cx="1280394" cy="27354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a:off x="4155845"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46" name="TextBox 33"/>
            <p:cNvSpPr txBox="1">
              <a:spLocks noChangeArrowheads="1"/>
            </p:cNvSpPr>
            <p:nvPr/>
          </p:nvSpPr>
          <p:spPr bwMode="auto">
            <a:xfrm>
              <a:off x="3751512" y="4225548"/>
              <a:ext cx="1647387" cy="663307"/>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Chinese Delicacy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A Bite of China </a:t>
              </a:r>
              <a:endParaRPr lang="en-US" altLang="zh-CN" sz="1600" b="1" dirty="0" smtClean="0">
                <a:solidFill>
                  <a:schemeClr val="bg1">
                    <a:lumMod val="50000"/>
                  </a:schemeClr>
                </a:solidFill>
              </a:endParaRPr>
            </a:p>
          </p:txBody>
        </p:sp>
      </p:grpSp>
      <p:grpSp>
        <p:nvGrpSpPr>
          <p:cNvPr id="10" name="组合 33"/>
          <p:cNvGrpSpPr/>
          <p:nvPr/>
        </p:nvGrpSpPr>
        <p:grpSpPr bwMode="auto">
          <a:xfrm>
            <a:off x="7521023" y="1129308"/>
            <a:ext cx="1346843" cy="3475844"/>
            <a:chOff x="6645728" y="1118995"/>
            <a:chExt cx="1347168" cy="3474570"/>
          </a:xfrm>
        </p:grpSpPr>
        <p:sp>
          <p:nvSpPr>
            <p:cNvPr id="35" name="矩形 34"/>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6" name="Picture 3" descr="G:\360data\重要数据\桌面\东京国际朝日学院\素材\10034648_7.jpg"/>
            <p:cNvPicPr>
              <a:picLocks noChangeAspect="1" noChangeArrowheads="1"/>
            </p:cNvPicPr>
            <p:nvPr/>
          </p:nvPicPr>
          <p:blipFill>
            <a:blip r:embed="rId7" cstate="print">
              <a:duotone>
                <a:schemeClr val="accent5">
                  <a:shade val="45000"/>
                  <a:satMod val="135000"/>
                </a:schemeClr>
                <a:prstClr val="white"/>
              </a:duotone>
            </a:blip>
            <a:stretch>
              <a:fillRect/>
            </a:stretch>
          </p:blipFill>
          <p:spPr bwMode="auto">
            <a:xfrm>
              <a:off x="6690038" y="1118995"/>
              <a:ext cx="1273363" cy="27353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6</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8" name="TextBox 23"/>
            <p:cNvSpPr txBox="1">
              <a:spLocks noChangeArrowheads="1"/>
            </p:cNvSpPr>
            <p:nvPr/>
          </p:nvSpPr>
          <p:spPr bwMode="auto">
            <a:xfrm>
              <a:off x="6645728" y="4225651"/>
              <a:ext cx="1347168" cy="367914"/>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j-lt"/>
                  <a:ea typeface="冬青黑体简体中文 W6" panose="02010600030101010101" charset="-122"/>
                  <a:cs typeface="冬青黑体简体中文 W6" panose="02010600030101010101" charset="-122"/>
                </a:rPr>
                <a:t>Chinese Wine</a:t>
              </a:r>
              <a:endParaRPr lang="zh-CN" altLang="en-US" sz="1600" b="1" dirty="0">
                <a:solidFill>
                  <a:srgbClr val="7F7F7F"/>
                </a:solidFill>
                <a:latin typeface="+mj-lt"/>
                <a:ea typeface="冬青黑体简体中文 W6" panose="02010600030101010101" charset="-122"/>
                <a:cs typeface="冬青黑体简体中文 W6" panose="02010600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par>
                                <p:cTn id="8" presetID="1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lide(fromTop)">
                                      <p:cBhvr>
                                        <p:cTn id="10" dur="500"/>
                                        <p:tgtEl>
                                          <p:spTgt spid="10"/>
                                        </p:tgtEl>
                                      </p:cBhvr>
                                    </p:animEffect>
                                  </p:childTnLst>
                                </p:cTn>
                              </p:par>
                              <p:par>
                                <p:cTn id="11" presetID="1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lide(fromBottom)">
                                      <p:cBhvr>
                                        <p:cTn id="13" dur="500"/>
                                        <p:tgtEl>
                                          <p:spTgt spid="2"/>
                                        </p:tgtEl>
                                      </p:cBhvr>
                                    </p:animEffect>
                                  </p:childTnLst>
                                </p:cTn>
                              </p:par>
                              <p:par>
                                <p:cTn id="14" presetID="12" presetClass="entr" presetSubtype="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slide(fromTop)">
                                      <p:cBhvr>
                                        <p:cTn id="16" dur="500"/>
                                        <p:tgtEl>
                                          <p:spTgt spid="3"/>
                                        </p:tgtEl>
                                      </p:cBhvr>
                                    </p:animEffect>
                                  </p:childTnLst>
                                </p:cTn>
                              </p:par>
                              <p:par>
                                <p:cTn id="17" presetID="1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lide(fromBottom)">
                                      <p:cBhvr>
                                        <p:cTn id="19" dur="500"/>
                                        <p:tgtEl>
                                          <p:spTgt spid="9"/>
                                        </p:tgtEl>
                                      </p:cBhvr>
                                    </p:animEffect>
                                  </p:childTnLst>
                                </p:cTn>
                              </p:par>
                              <p:par>
                                <p:cTn id="20" presetID="12" presetClass="entr" presetSubtype="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lide(fromTop)">
                                      <p:cBhvr>
                                        <p:cTn id="22" dur="500"/>
                                        <p:tgtEl>
                                          <p:spTgt spid="4"/>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5"/>
                                        </p:tgtEl>
                                      </p:cBhvr>
                                    </p:animEffect>
                                    <p:animScale>
                                      <p:cBhvr>
                                        <p:cTn id="26"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468560" y="53366"/>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1259632" y="1273324"/>
            <a:ext cx="7128792" cy="3236784"/>
          </a:xfrm>
          <a:prstGeom prst="rect">
            <a:avLst/>
          </a:prstGeom>
        </p:spPr>
        <p:txBody>
          <a:bodyPr wrap="square">
            <a:spAutoFit/>
          </a:bodyPr>
          <a:lstStyle/>
          <a:p>
            <a:pPr>
              <a:spcBef>
                <a:spcPts val="500"/>
              </a:spcBef>
              <a:spcAft>
                <a:spcPts val="0"/>
              </a:spcAft>
              <a:buClr>
                <a:schemeClr val="tx1"/>
              </a:buClr>
              <a:buSzPct val="60000"/>
              <a:buFont typeface="Wingdings" panose="05000000000000000000" pitchFamily="2" charset="2"/>
              <a:buChar char="l"/>
            </a:pPr>
            <a:r>
              <a:rPr lang="en-US" altLang="zh-CN" sz="2800" dirty="0" smtClean="0">
                <a:solidFill>
                  <a:schemeClr val="accent6">
                    <a:lumMod val="50000"/>
                  </a:schemeClr>
                </a:solidFill>
                <a:latin typeface="+mn-lt"/>
              </a:rPr>
              <a:t>  </a:t>
            </a:r>
            <a:r>
              <a:rPr lang="en-US" altLang="zh-CN" sz="2800" dirty="0" smtClean="0">
                <a:latin typeface="+mn-lt"/>
              </a:rPr>
              <a:t>Tea plays an important role in Chinese people’s daily life </a:t>
            </a:r>
            <a:endParaRPr lang="en-US" altLang="zh-CN" sz="2800" dirty="0" smtClean="0">
              <a:latin typeface="+mn-lt"/>
            </a:endParaRPr>
          </a:p>
          <a:p>
            <a:pPr>
              <a:spcBef>
                <a:spcPts val="500"/>
              </a:spcBef>
              <a:spcAft>
                <a:spcPts val="0"/>
              </a:spcAft>
              <a:buClr>
                <a:schemeClr val="tx1"/>
              </a:buClr>
              <a:buSzPct val="60000"/>
              <a:buFont typeface="Wingdings" panose="05000000000000000000" pitchFamily="2" charset="2"/>
              <a:buChar char="l"/>
            </a:pPr>
            <a:r>
              <a:rPr lang="en-US" altLang="zh-CN" sz="2800" dirty="0" smtClean="0">
                <a:latin typeface="+mn-lt"/>
              </a:rPr>
              <a:t>  China is the first country to grow, produce and drink tea</a:t>
            </a:r>
            <a:endParaRPr lang="en-US" altLang="zh-CN" sz="2800" dirty="0" smtClean="0">
              <a:latin typeface="+mn-lt"/>
            </a:endParaRPr>
          </a:p>
          <a:p>
            <a:pPr>
              <a:spcBef>
                <a:spcPts val="500"/>
              </a:spcBef>
              <a:spcAft>
                <a:spcPts val="0"/>
              </a:spcAft>
              <a:buClr>
                <a:schemeClr val="tx1"/>
              </a:buClr>
              <a:buSzPct val="60000"/>
              <a:buFont typeface="Wingdings" panose="05000000000000000000" pitchFamily="2" charset="2"/>
              <a:buChar char="l"/>
            </a:pPr>
            <a:r>
              <a:rPr lang="en-US" altLang="zh-CN" sz="2800" dirty="0" smtClean="0">
                <a:latin typeface="+mn-lt"/>
              </a:rPr>
              <a:t>  the art of making and </a:t>
            </a:r>
            <a:r>
              <a:rPr lang="en-US" altLang="zh-CN" sz="2800" dirty="0" err="1" smtClean="0">
                <a:latin typeface="+mn-lt"/>
              </a:rPr>
              <a:t>drinking,now</a:t>
            </a:r>
            <a:r>
              <a:rPr lang="en-US" altLang="zh-CN" sz="2800" dirty="0" smtClean="0">
                <a:latin typeface="+mn-lt"/>
              </a:rPr>
              <a:t> focuses on method of brewing tea, the drinking utensils, serving etiquette</a:t>
            </a:r>
            <a:endParaRPr lang="en-US" altLang="zh-CN" sz="2800" b="1" dirty="0" smtClean="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7" dur="500"/>
                                        <p:tgtEl>
                                          <p:spTgt spid="1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10" dur="500"/>
                                        <p:tgtEl>
                                          <p:spTgt spid="1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24"/>
          <p:cNvSpPr txBox="1"/>
          <p:nvPr/>
        </p:nvSpPr>
        <p:spPr bwMode="auto">
          <a:xfrm>
            <a:off x="6804025" y="5233988"/>
            <a:ext cx="2133600" cy="303212"/>
          </a:xfrm>
          <a:prstGeom prst="rect">
            <a:avLst/>
          </a:prstGeom>
          <a:noFill/>
          <a:ln w="9525">
            <a:noFill/>
            <a:miter lim="800000"/>
          </a:ln>
        </p:spPr>
        <p:txBody>
          <a:bodyPr anchor="ctr"/>
          <a:lstStyle/>
          <a:p>
            <a:pPr algn="r" eaLnBrk="1" hangingPunct="1"/>
            <a:fld id="{76B75503-C897-4538-ACAD-C070399D44A1}" type="slidenum">
              <a:rPr lang="zh-CN" altLang="en-US" sz="1400">
                <a:solidFill>
                  <a:srgbClr val="000000"/>
                </a:solidFill>
                <a:latin typeface="Times New Roman" panose="02020603050405020304" pitchFamily="18" charset="0"/>
                <a:cs typeface="Times New Roman" panose="02020603050405020304" pitchFamily="18" charset="0"/>
              </a:rPr>
            </a:fld>
            <a:endParaRPr lang="zh-CN" altLang="en-US" sz="1400">
              <a:solidFill>
                <a:srgbClr val="00000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708920" y="121196"/>
            <a:ext cx="12852952" cy="878916"/>
            <a:chOff x="-3708920" y="121196"/>
            <a:chExt cx="12852952" cy="878916"/>
          </a:xfrm>
        </p:grpSpPr>
        <p:grpSp>
          <p:nvGrpSpPr>
            <p:cNvPr id="15" name="组合 2"/>
            <p:cNvGrpSpPr/>
            <p:nvPr/>
          </p:nvGrpSpPr>
          <p:grpSpPr bwMode="auto">
            <a:xfrm>
              <a:off x="32" y="579424"/>
              <a:ext cx="9144000" cy="420688"/>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 name="TextBox 8"/>
            <p:cNvSpPr txBox="1">
              <a:spLocks noChangeArrowheads="1"/>
            </p:cNvSpPr>
            <p:nvPr/>
          </p:nvSpPr>
          <p:spPr bwMode="auto">
            <a:xfrm>
              <a:off x="-3708920" y="121196"/>
              <a:ext cx="1042994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13" name="矩形 12"/>
          <p:cNvSpPr/>
          <p:nvPr/>
        </p:nvSpPr>
        <p:spPr>
          <a:xfrm>
            <a:off x="1763688" y="1660537"/>
            <a:ext cx="7601498" cy="3213187"/>
          </a:xfrm>
          <a:prstGeom prst="rect">
            <a:avLst/>
          </a:prstGeom>
        </p:spPr>
        <p:txBody>
          <a:bodyPr wrap="square">
            <a:spAutoFit/>
          </a:bodyPr>
          <a:lstStyle/>
          <a:p>
            <a:pPr>
              <a:lnSpc>
                <a:spcPct val="120000"/>
              </a:lnSpc>
              <a:spcAft>
                <a:spcPts val="600"/>
              </a:spcAft>
              <a:buSzPct val="60000"/>
            </a:pPr>
            <a:r>
              <a:rPr lang="en-US" altLang="zh-CN" sz="2400" dirty="0" smtClean="0">
                <a:solidFill>
                  <a:schemeClr val="accent6">
                    <a:lumMod val="75000"/>
                  </a:schemeClr>
                </a:solidFill>
                <a:latin typeface="+mn-lt"/>
              </a:rPr>
              <a:t>Five types:</a:t>
            </a:r>
            <a:endParaRPr lang="en-US" altLang="zh-CN" sz="2400" b="1" dirty="0" smtClean="0"/>
          </a:p>
          <a:p>
            <a:pPr>
              <a:spcBef>
                <a:spcPts val="500"/>
              </a:spcBef>
              <a:spcAft>
                <a:spcPts val="0"/>
              </a:spcAft>
              <a:buSzPct val="60000"/>
              <a:buFont typeface="Wingdings" panose="05000000000000000000" pitchFamily="2" charset="2"/>
              <a:buChar char="l"/>
            </a:pPr>
            <a:r>
              <a:rPr lang="en-US" altLang="zh-CN" sz="2400" dirty="0" smtClean="0"/>
              <a:t>  green tea (</a:t>
            </a:r>
            <a:r>
              <a:rPr lang="zh-CN" altLang="en-US" sz="2400" dirty="0" smtClean="0"/>
              <a:t>绿茶</a:t>
            </a:r>
            <a:r>
              <a:rPr lang="en-US" altLang="zh-CN" sz="2400" dirty="0" smtClean="0"/>
              <a:t>)</a:t>
            </a:r>
            <a:endParaRPr lang="en-US" altLang="zh-CN" sz="2400" dirty="0" smtClean="0"/>
          </a:p>
          <a:p>
            <a:pPr>
              <a:spcBef>
                <a:spcPts val="500"/>
              </a:spcBef>
              <a:spcAft>
                <a:spcPts val="0"/>
              </a:spcAft>
              <a:buSzPct val="60000"/>
              <a:buFont typeface="Wingdings" panose="05000000000000000000" pitchFamily="2" charset="2"/>
              <a:buChar char="l"/>
            </a:pPr>
            <a:r>
              <a:rPr lang="en-US" altLang="zh-CN" sz="2400" dirty="0" smtClean="0"/>
              <a:t>  black tea (</a:t>
            </a:r>
            <a:r>
              <a:rPr lang="zh-CN" altLang="en-US" sz="2400" dirty="0" smtClean="0"/>
              <a:t>红茶</a:t>
            </a:r>
            <a:r>
              <a:rPr lang="en-US" altLang="zh-CN" sz="2400" dirty="0" smtClean="0"/>
              <a:t>) </a:t>
            </a:r>
            <a:endParaRPr lang="en-US" altLang="zh-CN" sz="2400" dirty="0" smtClean="0"/>
          </a:p>
          <a:p>
            <a:pPr>
              <a:spcBef>
                <a:spcPts val="500"/>
              </a:spcBef>
              <a:spcAft>
                <a:spcPts val="0"/>
              </a:spcAft>
              <a:buSzPct val="60000"/>
              <a:buFont typeface="Wingdings" panose="05000000000000000000" pitchFamily="2" charset="2"/>
              <a:buChar char="l"/>
            </a:pPr>
            <a:r>
              <a:rPr lang="en-US" altLang="zh-CN" sz="2400" dirty="0" smtClean="0"/>
              <a:t>  oolong tea (</a:t>
            </a:r>
            <a:r>
              <a:rPr lang="zh-CN" altLang="en-US" sz="2400" dirty="0" smtClean="0"/>
              <a:t>乌龙茶</a:t>
            </a:r>
            <a:r>
              <a:rPr lang="en-US" altLang="zh-CN" sz="2400" dirty="0" smtClean="0"/>
              <a:t>) </a:t>
            </a:r>
            <a:endParaRPr lang="en-US" altLang="zh-CN" sz="2400" dirty="0" smtClean="0"/>
          </a:p>
          <a:p>
            <a:pPr>
              <a:spcBef>
                <a:spcPts val="500"/>
              </a:spcBef>
              <a:spcAft>
                <a:spcPts val="0"/>
              </a:spcAft>
              <a:buSzPct val="60000"/>
              <a:buFont typeface="Wingdings" panose="05000000000000000000" pitchFamily="2" charset="2"/>
              <a:buChar char="l"/>
            </a:pPr>
            <a:r>
              <a:rPr lang="en-US" altLang="zh-CN" sz="2400" dirty="0" smtClean="0"/>
              <a:t>  compressed tea (</a:t>
            </a:r>
            <a:r>
              <a:rPr lang="zh-CN" altLang="en-US" sz="2400" dirty="0" smtClean="0"/>
              <a:t>砖茶</a:t>
            </a:r>
            <a:r>
              <a:rPr lang="en-US" altLang="zh-CN" sz="2400" dirty="0" smtClean="0"/>
              <a:t>: brick tea)</a:t>
            </a:r>
            <a:endParaRPr lang="en-US" altLang="zh-CN" sz="2400" dirty="0" smtClean="0"/>
          </a:p>
          <a:p>
            <a:pPr>
              <a:spcBef>
                <a:spcPts val="500"/>
              </a:spcBef>
              <a:spcAft>
                <a:spcPts val="0"/>
              </a:spcAft>
              <a:buSzPct val="60000"/>
              <a:buFont typeface="Wingdings" panose="05000000000000000000" pitchFamily="2" charset="2"/>
              <a:buChar char="l"/>
            </a:pPr>
            <a:r>
              <a:rPr lang="en-US" altLang="zh-CN" sz="2400" dirty="0" smtClean="0"/>
              <a:t>  scented tea (</a:t>
            </a:r>
            <a:r>
              <a:rPr lang="zh-CN" altLang="en-US" sz="2400" dirty="0" smtClean="0"/>
              <a:t>花茶</a:t>
            </a:r>
            <a:r>
              <a:rPr lang="en-US" altLang="zh-CN" sz="2400" dirty="0" smtClean="0"/>
              <a:t>)</a:t>
            </a:r>
            <a:endParaRPr lang="en-US" altLang="zh-CN" sz="2400" dirty="0" smtClean="0"/>
          </a:p>
          <a:p>
            <a:pPr>
              <a:spcBef>
                <a:spcPts val="500"/>
              </a:spcBef>
              <a:spcAft>
                <a:spcPts val="0"/>
              </a:spcAft>
              <a:buSzPct val="60000"/>
              <a:buFont typeface="Wingdings" panose="05000000000000000000" pitchFamily="2" charset="2"/>
              <a:buChar char="l"/>
            </a:pPr>
            <a:r>
              <a:rPr lang="en-US" altLang="zh-CN" sz="2400" dirty="0" smtClean="0"/>
              <a:t>  Some minor types are white tea and yellow tea</a:t>
            </a:r>
            <a:endParaRPr lang="en-US" altLang="zh-CN" dirty="0"/>
          </a:p>
        </p:txBody>
      </p:sp>
      <p:sp>
        <p:nvSpPr>
          <p:cNvPr id="14" name="TextBox 13"/>
          <p:cNvSpPr txBox="1"/>
          <p:nvPr/>
        </p:nvSpPr>
        <p:spPr bwMode="auto">
          <a:xfrm>
            <a:off x="3059832" y="1057300"/>
            <a:ext cx="3672408" cy="494751"/>
          </a:xfrm>
          <a:prstGeom prst="rect">
            <a:avLst/>
          </a:prstGeom>
          <a:noFill/>
          <a:ln w="9525">
            <a:noFill/>
            <a:miter lim="800000"/>
          </a:ln>
          <a:effectLst/>
        </p:spPr>
        <p:txBody>
          <a:bodyPr wrap="square" rtlCol="0">
            <a:spAutoFit/>
          </a:bodyPr>
          <a:lstStyle/>
          <a:p>
            <a:pPr defTabSz="878205">
              <a:lnSpc>
                <a:spcPct val="120000"/>
              </a:lnSpc>
            </a:pPr>
            <a:r>
              <a:rPr lang="en-US" altLang="zh-CN" sz="2400" b="1" dirty="0" smtClean="0">
                <a:solidFill>
                  <a:srgbClr val="772C03"/>
                </a:solidFill>
                <a:latin typeface="Arial" panose="020B0604020202020204" pitchFamily="34" charset="0"/>
                <a:ea typeface="微软雅黑" panose="020B0503020204020204" pitchFamily="34" charset="-122"/>
                <a:cs typeface="Arial" panose="020B0604020202020204" pitchFamily="34" charset="0"/>
              </a:rPr>
              <a:t>Tea classification</a:t>
            </a:r>
            <a:endParaRPr lang="zh-CN" altLang="en-US" sz="2400" b="1" dirty="0">
              <a:solidFill>
                <a:srgbClr val="772C03"/>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slide(fromBottom)">
                                      <p:cBhvr>
                                        <p:cTn id="7" dur="500"/>
                                        <p:tgtEl>
                                          <p:spTgt spid="13">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slide(fromBottom)">
                                      <p:cBhvr>
                                        <p:cTn id="10" dur="500"/>
                                        <p:tgtEl>
                                          <p:spTgt spid="13">
                                            <p:txEl>
                                              <p:pRg st="0" end="0"/>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slide(fromBottom)">
                                      <p:cBhvr>
                                        <p:cTn id="13" dur="500"/>
                                        <p:tgtEl>
                                          <p:spTgt spid="13">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slide(fromBottom)">
                                      <p:cBhvr>
                                        <p:cTn id="16" dur="500"/>
                                        <p:tgtEl>
                                          <p:spTgt spid="13">
                                            <p:txEl>
                                              <p:pRg st="3" end="3"/>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slide(fromBottom)">
                                      <p:cBhvr>
                                        <p:cTn id="19" dur="500"/>
                                        <p:tgtEl>
                                          <p:spTgt spid="13">
                                            <p:txEl>
                                              <p:pRg st="4" end="4"/>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13">
                                            <p:txEl>
                                              <p:pRg st="5" end="5"/>
                                            </p:txEl>
                                          </p:spTgt>
                                        </p:tgtEl>
                                        <p:attrNameLst>
                                          <p:attrName>style.visibility</p:attrName>
                                        </p:attrNameLst>
                                      </p:cBhvr>
                                      <p:to>
                                        <p:strVal val="visible"/>
                                      </p:to>
                                    </p:set>
                                    <p:animEffect transition="in" filter="slide(fromBottom)">
                                      <p:cBhvr>
                                        <p:cTn id="22" dur="500"/>
                                        <p:tgtEl>
                                          <p:spTgt spid="13">
                                            <p:txEl>
                                              <p:pRg st="5" end="5"/>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Effect transition="in" filter="slide(fromBottom)">
                                      <p:cBhvr>
                                        <p:cTn id="25"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1"/>
          <p:cNvSpPr>
            <a:spLocks noGrp="1"/>
          </p:cNvSpPr>
          <p:nvPr>
            <p:ph type="sldNum" sz="quarter" idx="12"/>
          </p:nvPr>
        </p:nvSpPr>
        <p:spPr bwMode="auto">
          <a:noFill/>
          <a:ln>
            <a:miter lim="800000"/>
          </a:ln>
        </p:spPr>
        <p:txBody>
          <a:bodyPr/>
          <a:lstStyle/>
          <a:p>
            <a:fld id="{55DD04C8-9FEE-41CC-9BCA-337D738EFE27}" type="slidenum">
              <a:rPr lang="zh-CN" altLang="en-US"/>
            </a:fld>
            <a:endParaRPr lang="zh-CN" altLang="en-US"/>
          </a:p>
        </p:txBody>
      </p:sp>
      <p:sp>
        <p:nvSpPr>
          <p:cNvPr id="19" name="Rectangle 2"/>
          <p:cNvSpPr txBox="1">
            <a:spLocks noRot="1" noChangeArrowheads="1"/>
          </p:cNvSpPr>
          <p:nvPr/>
        </p:nvSpPr>
        <p:spPr>
          <a:xfrm>
            <a:off x="1835696" y="985292"/>
            <a:ext cx="4643470" cy="5931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smtClean="0">
                <a:solidFill>
                  <a:schemeClr val="accent6">
                    <a:lumMod val="50000"/>
                  </a:schemeClr>
                </a:solidFill>
              </a:rPr>
              <a:t>Tea classification—</a:t>
            </a:r>
            <a:r>
              <a:rPr lang="en-US" altLang="zh-CN" sz="2400" dirty="0" smtClean="0">
                <a:solidFill>
                  <a:schemeClr val="accent6">
                    <a:lumMod val="75000"/>
                  </a:schemeClr>
                </a:solidFill>
                <a:latin typeface="+mn-lt"/>
                <a:ea typeface="微软雅黑" panose="020B0503020204020204" pitchFamily="34" charset="-122"/>
                <a:cs typeface="Arial" panose="020B0604020202020204" pitchFamily="34" charset="0"/>
              </a:rPr>
              <a:t>Black tea </a:t>
            </a:r>
            <a:endParaRPr lang="zh-CN" altLang="en-US" sz="2400" dirty="0" smtClean="0">
              <a:solidFill>
                <a:schemeClr val="accent6">
                  <a:lumMod val="75000"/>
                </a:schemeClr>
              </a:solidFill>
              <a:latin typeface="+mn-lt"/>
              <a:ea typeface="微软雅黑" panose="020B0503020204020204" pitchFamily="34" charset="-122"/>
              <a:cs typeface="Arial" panose="020B0604020202020204" pitchFamily="34" charset="0"/>
            </a:endParaRPr>
          </a:p>
          <a:p>
            <a:endParaRPr lang="en-US" altLang="zh-CN" sz="2400" b="1" dirty="0">
              <a:solidFill>
                <a:schemeClr val="accent6">
                  <a:lumMod val="50000"/>
                </a:schemeClr>
              </a:solidFill>
            </a:endParaRPr>
          </a:p>
        </p:txBody>
      </p:sp>
      <p:grpSp>
        <p:nvGrpSpPr>
          <p:cNvPr id="25" name="组合 24"/>
          <p:cNvGrpSpPr/>
          <p:nvPr/>
        </p:nvGrpSpPr>
        <p:grpSpPr>
          <a:xfrm>
            <a:off x="-3841724" y="146020"/>
            <a:ext cx="12985756" cy="853299"/>
            <a:chOff x="-3841724" y="146020"/>
            <a:chExt cx="12985756" cy="853299"/>
          </a:xfrm>
        </p:grpSpPr>
        <p:grpSp>
          <p:nvGrpSpPr>
            <p:cNvPr id="26" name="组合 25"/>
            <p:cNvGrpSpPr/>
            <p:nvPr/>
          </p:nvGrpSpPr>
          <p:grpSpPr bwMode="auto">
            <a:xfrm>
              <a:off x="32" y="579233"/>
              <a:ext cx="9144000" cy="420086"/>
              <a:chOff x="0" y="133158"/>
              <a:chExt cx="9144000" cy="420086"/>
            </a:xfrm>
          </p:grpSpPr>
          <p:cxnSp>
            <p:nvCxnSpPr>
              <p:cNvPr id="28" name="直接连接符 27"/>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9"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30" name="直接连接符 29"/>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7" name="TextBox 8"/>
            <p:cNvSpPr txBox="1">
              <a:spLocks noChangeArrowheads="1"/>
            </p:cNvSpPr>
            <p:nvPr/>
          </p:nvSpPr>
          <p:spPr bwMode="auto">
            <a:xfrm>
              <a:off x="-3841724" y="146020"/>
              <a:ext cx="10429948" cy="623248"/>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31" name="矩形 30"/>
          <p:cNvSpPr/>
          <p:nvPr/>
        </p:nvSpPr>
        <p:spPr>
          <a:xfrm>
            <a:off x="683568" y="1561356"/>
            <a:ext cx="5544616" cy="3637919"/>
          </a:xfrm>
          <a:prstGeom prst="rect">
            <a:avLst/>
          </a:prstGeom>
        </p:spPr>
        <p:txBody>
          <a:bodyPr wrap="square">
            <a:spAutoFit/>
          </a:bodyPr>
          <a:lstStyle/>
          <a:p>
            <a:pPr>
              <a:lnSpc>
                <a:spcPct val="120000"/>
              </a:lnSpc>
              <a:buSzPct val="60000"/>
              <a:buFont typeface="Wingdings" panose="05000000000000000000" pitchFamily="2" charset="2"/>
              <a:buChar char="l"/>
            </a:pPr>
            <a:r>
              <a:rPr lang="en-US" altLang="zh-CN" sz="2400" dirty="0" smtClean="0"/>
              <a:t>  fermented before baking </a:t>
            </a:r>
            <a:endParaRPr lang="en-US" altLang="zh-CN" sz="2400" dirty="0" smtClean="0"/>
          </a:p>
          <a:p>
            <a:pPr>
              <a:lnSpc>
                <a:spcPct val="120000"/>
              </a:lnSpc>
              <a:buSzPct val="60000"/>
              <a:buFont typeface="Wingdings" panose="05000000000000000000" pitchFamily="2" charset="2"/>
              <a:buChar char="l"/>
            </a:pPr>
            <a:r>
              <a:rPr lang="en-US" altLang="zh-CN" sz="2400" dirty="0" smtClean="0"/>
              <a:t>  the tea liquid and tea leaves are reddish black</a:t>
            </a:r>
            <a:endParaRPr lang="en-US" altLang="zh-CN" sz="2400" dirty="0" smtClean="0"/>
          </a:p>
          <a:p>
            <a:pPr>
              <a:lnSpc>
                <a:spcPct val="120000"/>
              </a:lnSpc>
              <a:buSzPct val="60000"/>
              <a:buFont typeface="Wingdings" panose="05000000000000000000" pitchFamily="2" charset="2"/>
              <a:buChar char="l"/>
            </a:pPr>
            <a:r>
              <a:rPr lang="en-US" altLang="zh-CN" sz="2400" dirty="0" smtClean="0"/>
              <a:t>  tastes sweet </a:t>
            </a:r>
            <a:endParaRPr lang="en-US" altLang="zh-CN" sz="2400" dirty="0" smtClean="0"/>
          </a:p>
          <a:p>
            <a:pPr>
              <a:lnSpc>
                <a:spcPct val="120000"/>
              </a:lnSpc>
              <a:buSzPct val="60000"/>
              <a:buFont typeface="Wingdings" panose="05000000000000000000" pitchFamily="2" charset="2"/>
              <a:buChar char="l"/>
            </a:pPr>
            <a:r>
              <a:rPr lang="en-US" altLang="zh-CN" sz="2400" dirty="0" smtClean="0"/>
              <a:t>  can facilitate the fostering of </a:t>
            </a:r>
            <a:r>
              <a:rPr lang="en-US" altLang="zh-CN" sz="2400" i="1" dirty="0" smtClean="0"/>
              <a:t>yang </a:t>
            </a:r>
            <a:r>
              <a:rPr lang="en-US" altLang="zh-CN" sz="2400" dirty="0" smtClean="0"/>
              <a:t>energy </a:t>
            </a:r>
            <a:endParaRPr lang="en-US" altLang="zh-CN" sz="2400" dirty="0" smtClean="0"/>
          </a:p>
          <a:p>
            <a:pPr>
              <a:lnSpc>
                <a:spcPct val="120000"/>
              </a:lnSpc>
              <a:buSzPct val="60000"/>
              <a:buFont typeface="Wingdings" panose="05000000000000000000" pitchFamily="2" charset="2"/>
              <a:buChar char="l"/>
            </a:pPr>
            <a:r>
              <a:rPr lang="en-US" altLang="zh-CN" sz="2400" dirty="0" smtClean="0"/>
              <a:t>  </a:t>
            </a:r>
            <a:r>
              <a:rPr lang="en-US" altLang="zh-CN" sz="2400" dirty="0" smtClean="0">
                <a:solidFill>
                  <a:srgbClr val="FF0000"/>
                </a:solidFill>
              </a:rPr>
              <a:t>erase the greasiness</a:t>
            </a:r>
            <a:r>
              <a:rPr lang="en-US" altLang="zh-CN" sz="2400" dirty="0" smtClean="0"/>
              <a:t> in the human body </a:t>
            </a:r>
            <a:endParaRPr lang="en-US" altLang="zh-CN" sz="2400" dirty="0" smtClean="0"/>
          </a:p>
          <a:p>
            <a:pPr>
              <a:lnSpc>
                <a:spcPct val="120000"/>
              </a:lnSpc>
              <a:buSzPct val="60000"/>
            </a:pPr>
            <a:endParaRPr lang="en-US" altLang="zh-CN" sz="2400" dirty="0"/>
          </a:p>
        </p:txBody>
      </p:sp>
      <p:pic>
        <p:nvPicPr>
          <p:cNvPr id="15" name="图片 14" descr="红茶.jpeg"/>
          <p:cNvPicPr>
            <a:picLocks noChangeAspect="1"/>
          </p:cNvPicPr>
          <p:nvPr/>
        </p:nvPicPr>
        <p:blipFill>
          <a:blip r:embed="rId2" cstate="print"/>
          <a:stretch>
            <a:fillRect/>
          </a:stretch>
        </p:blipFill>
        <p:spPr>
          <a:xfrm>
            <a:off x="6372200" y="1489348"/>
            <a:ext cx="2439541" cy="37444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1"/>
          <p:cNvSpPr>
            <a:spLocks noGrp="1"/>
          </p:cNvSpPr>
          <p:nvPr>
            <p:ph type="sldNum" sz="quarter" idx="12"/>
          </p:nvPr>
        </p:nvSpPr>
        <p:spPr bwMode="auto">
          <a:noFill/>
          <a:ln>
            <a:miter lim="800000"/>
          </a:ln>
        </p:spPr>
        <p:txBody>
          <a:bodyPr/>
          <a:lstStyle/>
          <a:p>
            <a:fld id="{24E2F18D-2851-4862-AFF9-E217AA645884}" type="slidenum">
              <a:rPr lang="zh-CN" altLang="en-US"/>
            </a:fld>
            <a:endParaRPr lang="zh-CN" altLang="en-US"/>
          </a:p>
        </p:txBody>
      </p:sp>
      <p:sp>
        <p:nvSpPr>
          <p:cNvPr id="20" name="Rectangle 2"/>
          <p:cNvSpPr txBox="1">
            <a:spLocks noRot="1" noChangeArrowheads="1"/>
          </p:cNvSpPr>
          <p:nvPr/>
        </p:nvSpPr>
        <p:spPr>
          <a:xfrm>
            <a:off x="2339752" y="1057300"/>
            <a:ext cx="4643470" cy="59316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smtClean="0">
                <a:solidFill>
                  <a:schemeClr val="accent6">
                    <a:lumMod val="50000"/>
                  </a:schemeClr>
                </a:solidFill>
              </a:rPr>
              <a:t>Tea classification—</a:t>
            </a:r>
            <a:r>
              <a:rPr lang="en-US" altLang="zh-CN" sz="2400" dirty="0" smtClean="0">
                <a:solidFill>
                  <a:schemeClr val="accent6">
                    <a:lumMod val="75000"/>
                  </a:schemeClr>
                </a:solidFill>
              </a:rPr>
              <a:t>Green tea </a:t>
            </a:r>
            <a:endParaRPr lang="en-US" altLang="zh-CN" sz="2400" dirty="0" smtClean="0">
              <a:solidFill>
                <a:schemeClr val="accent6">
                  <a:lumMod val="75000"/>
                </a:schemeClr>
              </a:solidFill>
            </a:endParaRPr>
          </a:p>
          <a:p>
            <a:endParaRPr lang="en-US" altLang="zh-CN" sz="2400" b="1" dirty="0">
              <a:solidFill>
                <a:schemeClr val="accent6">
                  <a:lumMod val="50000"/>
                </a:schemeClr>
              </a:solidFill>
            </a:endParaRPr>
          </a:p>
        </p:txBody>
      </p:sp>
      <p:grpSp>
        <p:nvGrpSpPr>
          <p:cNvPr id="12" name="组合 11"/>
          <p:cNvGrpSpPr/>
          <p:nvPr/>
        </p:nvGrpSpPr>
        <p:grpSpPr>
          <a:xfrm>
            <a:off x="-3841724" y="121196"/>
            <a:ext cx="12985756" cy="878123"/>
            <a:chOff x="-3841724" y="121196"/>
            <a:chExt cx="12985756" cy="878123"/>
          </a:xfrm>
        </p:grpSpPr>
        <p:grpSp>
          <p:nvGrpSpPr>
            <p:cNvPr id="17" name="组合 16"/>
            <p:cNvGrpSpPr/>
            <p:nvPr/>
          </p:nvGrpSpPr>
          <p:grpSpPr bwMode="auto">
            <a:xfrm>
              <a:off x="32" y="579233"/>
              <a:ext cx="9144000" cy="420086"/>
              <a:chOff x="0" y="133158"/>
              <a:chExt cx="9144000" cy="420086"/>
            </a:xfrm>
          </p:grpSpPr>
          <p:cxnSp>
            <p:nvCxnSpPr>
              <p:cNvPr id="23" name="直接连接符 22"/>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4"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5" name="直接连接符 24"/>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8" name="TextBox 8"/>
            <p:cNvSpPr txBox="1">
              <a:spLocks noChangeArrowheads="1"/>
            </p:cNvSpPr>
            <p:nvPr/>
          </p:nvSpPr>
          <p:spPr bwMode="auto">
            <a:xfrm>
              <a:off x="-3841724" y="121196"/>
              <a:ext cx="1042994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26" name="矩形 25"/>
          <p:cNvSpPr/>
          <p:nvPr/>
        </p:nvSpPr>
        <p:spPr>
          <a:xfrm>
            <a:off x="4211960" y="1705372"/>
            <a:ext cx="4932040" cy="2749550"/>
          </a:xfrm>
          <a:prstGeom prst="rect">
            <a:avLst/>
          </a:prstGeom>
        </p:spPr>
        <p:txBody>
          <a:bodyPr wrap="square">
            <a:spAutoFit/>
          </a:bodyPr>
          <a:lstStyle/>
          <a:p>
            <a:pPr>
              <a:lnSpc>
                <a:spcPct val="120000"/>
              </a:lnSpc>
              <a:buSzPct val="60000"/>
              <a:buFont typeface="Wingdings" panose="05000000000000000000" pitchFamily="2" charset="2"/>
              <a:buChar char="l"/>
            </a:pPr>
            <a:r>
              <a:rPr lang="en-US" altLang="zh-CN" sz="2400" dirty="0" smtClean="0"/>
              <a:t>  unfermented, the most natural of all types of Chinese tea</a:t>
            </a:r>
            <a:endParaRPr lang="en-US" altLang="zh-CN" sz="2400" dirty="0" smtClean="0"/>
          </a:p>
          <a:p>
            <a:pPr>
              <a:lnSpc>
                <a:spcPct val="120000"/>
              </a:lnSpc>
              <a:buSzPct val="60000"/>
              <a:buFont typeface="Wingdings" panose="05000000000000000000" pitchFamily="2" charset="2"/>
              <a:buChar char="l"/>
            </a:pPr>
            <a:r>
              <a:rPr lang="en-US" altLang="zh-CN" sz="2400" dirty="0" smtClean="0"/>
              <a:t>  tea liquid and tea leaves are greenish</a:t>
            </a:r>
            <a:endParaRPr lang="en-US" altLang="zh-CN" sz="2400" dirty="0" smtClean="0"/>
          </a:p>
          <a:p>
            <a:pPr>
              <a:lnSpc>
                <a:spcPct val="120000"/>
              </a:lnSpc>
              <a:buSzPct val="60000"/>
              <a:buFont typeface="Wingdings" panose="05000000000000000000" pitchFamily="2" charset="2"/>
              <a:buChar char="l"/>
            </a:pPr>
            <a:r>
              <a:rPr lang="en-US" altLang="zh-CN" sz="2400" dirty="0" smtClean="0"/>
              <a:t>  has the most medicinal value, the least caffeine </a:t>
            </a:r>
            <a:r>
              <a:rPr lang="zh-CN" altLang="en-US" sz="2400" dirty="0" smtClean="0"/>
              <a:t>咖啡因</a:t>
            </a:r>
            <a:endParaRPr lang="zh-CN" altLang="en-US" sz="2400" dirty="0" smtClean="0"/>
          </a:p>
        </p:txBody>
      </p:sp>
      <p:pic>
        <p:nvPicPr>
          <p:cNvPr id="14" name="图片 13" descr="绿茶.jpg"/>
          <p:cNvPicPr>
            <a:picLocks noChangeAspect="1"/>
          </p:cNvPicPr>
          <p:nvPr/>
        </p:nvPicPr>
        <p:blipFill>
          <a:blip r:embed="rId2" cstate="print"/>
          <a:stretch>
            <a:fillRect/>
          </a:stretch>
        </p:blipFill>
        <p:spPr>
          <a:xfrm>
            <a:off x="899592" y="1777380"/>
            <a:ext cx="2808312" cy="31880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linds(horizontal)">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blinds(horizontal)">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blinds(horizontal)">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1"/>
          <p:cNvSpPr>
            <a:spLocks noGrp="1"/>
          </p:cNvSpPr>
          <p:nvPr>
            <p:ph type="sldNum" sz="quarter" idx="12"/>
          </p:nvPr>
        </p:nvSpPr>
        <p:spPr bwMode="auto">
          <a:noFill/>
          <a:ln>
            <a:miter lim="800000"/>
          </a:ln>
        </p:spPr>
        <p:txBody>
          <a:bodyPr/>
          <a:lstStyle/>
          <a:p>
            <a:fld id="{2693C4ED-76CD-48CC-9B0F-1CE12CEB2742}" type="slidenum">
              <a:rPr lang="zh-CN" altLang="en-US"/>
            </a:fld>
            <a:endParaRPr lang="zh-CN" altLang="en-US"/>
          </a:p>
        </p:txBody>
      </p:sp>
      <p:grpSp>
        <p:nvGrpSpPr>
          <p:cNvPr id="21" name="组合 2"/>
          <p:cNvGrpSpPr/>
          <p:nvPr/>
        </p:nvGrpSpPr>
        <p:grpSpPr bwMode="auto">
          <a:xfrm>
            <a:off x="32" y="507986"/>
            <a:ext cx="9144000" cy="420688"/>
            <a:chOff x="0" y="133158"/>
            <a:chExt cx="9144000" cy="420086"/>
          </a:xfrm>
        </p:grpSpPr>
        <p:cxnSp>
          <p:nvCxnSpPr>
            <p:cNvPr id="22" name="直接连接符 21"/>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3"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4" name="直接连接符 23"/>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5" name="TextBox 8"/>
          <p:cNvSpPr txBox="1">
            <a:spLocks noChangeArrowheads="1"/>
          </p:cNvSpPr>
          <p:nvPr/>
        </p:nvSpPr>
        <p:spPr bwMode="auto">
          <a:xfrm>
            <a:off x="-252536" y="49188"/>
            <a:ext cx="357190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6" name="Rectangle 2"/>
          <p:cNvSpPr txBox="1">
            <a:spLocks noRot="1" noChangeArrowheads="1"/>
          </p:cNvSpPr>
          <p:nvPr/>
        </p:nvSpPr>
        <p:spPr>
          <a:xfrm>
            <a:off x="428596" y="1071550"/>
            <a:ext cx="8229600" cy="657758"/>
          </a:xfrm>
          <a:prstGeom prst="rect">
            <a:avLst/>
          </a:prstGeom>
        </p:spPr>
        <p:txBody>
          <a:bodyPr/>
          <a:lstStyle/>
          <a:p>
            <a:pPr marL="0" marR="0" lvl="0" indent="0" algn="ctr" defTabSz="971550" rtl="0" eaLnBrk="0" fontAlgn="base" latinLnBrk="0" hangingPunct="0">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sp>
        <p:nvSpPr>
          <p:cNvPr id="27" name="Rectangle 3"/>
          <p:cNvSpPr txBox="1">
            <a:spLocks noChangeArrowheads="1"/>
          </p:cNvSpPr>
          <p:nvPr/>
        </p:nvSpPr>
        <p:spPr>
          <a:xfrm>
            <a:off x="683568" y="1633364"/>
            <a:ext cx="4752528" cy="3186125"/>
          </a:xfrm>
          <a:prstGeom prst="rect">
            <a:avLst/>
          </a:prstGeom>
        </p:spPr>
        <p:txBody>
          <a:bodyPr/>
          <a:lstStyle/>
          <a:p>
            <a:pPr marL="360045" defTabSz="971550">
              <a:spcBef>
                <a:spcPts val="500"/>
              </a:spcBef>
              <a:buSzPct val="62000"/>
              <a:buFont typeface="Wingdings" panose="05000000000000000000" pitchFamily="2" charset="2"/>
              <a:buChar char="l"/>
              <a:defRPr/>
            </a:pPr>
            <a:r>
              <a:rPr lang="en-US" altLang="zh-CN" sz="2400" dirty="0" smtClean="0"/>
              <a:t>  sits half way between green tea and black tea in the sense that it's half- fermented </a:t>
            </a:r>
            <a:endParaRPr lang="en-US" altLang="zh-CN" sz="2400" dirty="0" smtClean="0"/>
          </a:p>
          <a:p>
            <a:pPr marL="360045" defTabSz="971550">
              <a:spcBef>
                <a:spcPts val="500"/>
              </a:spcBef>
              <a:buSzPct val="62000"/>
              <a:buFont typeface="Wingdings" panose="05000000000000000000" pitchFamily="2" charset="2"/>
              <a:buChar char="l"/>
              <a:defRPr/>
            </a:pPr>
            <a:r>
              <a:rPr lang="en-US" altLang="zh-CN" sz="2400" dirty="0" smtClean="0"/>
              <a:t>  leaves are green in the middle and red on the edges as a result of being soften</a:t>
            </a:r>
            <a:endParaRPr lang="en-US" altLang="zh-CN" sz="2400" dirty="0" smtClean="0"/>
          </a:p>
          <a:p>
            <a:pPr marL="360045" defTabSz="971550">
              <a:spcBef>
                <a:spcPts val="500"/>
              </a:spcBef>
              <a:buSzPct val="62000"/>
              <a:buFont typeface="Wingdings" panose="05000000000000000000" pitchFamily="2" charset="2"/>
              <a:buChar char="l"/>
              <a:defRPr/>
            </a:pPr>
            <a:r>
              <a:rPr lang="en-US" altLang="zh-CN" sz="2400" dirty="0" smtClean="0">
                <a:latin typeface="+mn-lt"/>
                <a:ea typeface="+mn-ea"/>
              </a:rPr>
              <a:t>  m</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edicinal function</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defTabSz="971550">
              <a:spcBef>
                <a:spcPct val="20000"/>
              </a:spcBef>
              <a:buSzPct val="62000"/>
              <a:buFont typeface="Wingdings" panose="05000000000000000000" pitchFamily="2" charset="2"/>
              <a:buChar char="l"/>
              <a:defRPr/>
            </a:pP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
        <p:nvSpPr>
          <p:cNvPr id="12" name="TextBox 11"/>
          <p:cNvSpPr txBox="1"/>
          <p:nvPr/>
        </p:nvSpPr>
        <p:spPr bwMode="auto">
          <a:xfrm>
            <a:off x="2123728" y="841276"/>
            <a:ext cx="4104456" cy="535531"/>
          </a:xfrm>
          <a:prstGeom prst="rect">
            <a:avLst/>
          </a:prstGeom>
          <a:noFill/>
          <a:ln w="9525">
            <a:noFill/>
            <a:miter lim="800000"/>
          </a:ln>
          <a:effectLst/>
        </p:spPr>
        <p:txBody>
          <a:bodyPr wrap="square" rtlCol="0">
            <a:spAutoFit/>
          </a:bodyPr>
          <a:lstStyle/>
          <a:p>
            <a:pPr defTabSz="878205">
              <a:lnSpc>
                <a:spcPct val="120000"/>
              </a:lnSpc>
            </a:pPr>
            <a:r>
              <a:rPr lang="en-US" altLang="zh-CN" sz="2400" b="1" dirty="0" smtClean="0">
                <a:solidFill>
                  <a:schemeClr val="accent6">
                    <a:lumMod val="50000"/>
                  </a:schemeClr>
                </a:solidFill>
                <a:latin typeface="+mn-lt"/>
                <a:ea typeface="微软雅黑" panose="020B0503020204020204" pitchFamily="34" charset="-122"/>
                <a:cs typeface="Arial" panose="020B0604020202020204" pitchFamily="34" charset="0"/>
              </a:rPr>
              <a:t>Tea classification</a:t>
            </a:r>
            <a:r>
              <a:rPr lang="en-US" altLang="zh-CN" sz="2400" dirty="0" smtClean="0">
                <a:solidFill>
                  <a:schemeClr val="accent6">
                    <a:lumMod val="50000"/>
                  </a:schemeClr>
                </a:solidFill>
                <a:latin typeface="+mn-lt"/>
                <a:ea typeface="微软雅黑" panose="020B0503020204020204" pitchFamily="34" charset="-122"/>
                <a:cs typeface="Arial" panose="020B0604020202020204" pitchFamily="34" charset="0"/>
              </a:rPr>
              <a:t>— </a:t>
            </a:r>
            <a:r>
              <a:rPr lang="en-US" altLang="zh-CN" sz="2400" dirty="0" smtClean="0">
                <a:solidFill>
                  <a:schemeClr val="accent6">
                    <a:lumMod val="75000"/>
                  </a:schemeClr>
                </a:solidFill>
                <a:latin typeface="+mn-lt"/>
                <a:ea typeface="微软雅黑" panose="020B0503020204020204" pitchFamily="34" charset="-122"/>
                <a:cs typeface="Arial" panose="020B0604020202020204" pitchFamily="34" charset="0"/>
              </a:rPr>
              <a:t>oolong tea</a:t>
            </a:r>
            <a:endParaRPr lang="zh-CN" altLang="en-US" sz="2400" dirty="0">
              <a:solidFill>
                <a:schemeClr val="accent6">
                  <a:lumMod val="75000"/>
                </a:schemeClr>
              </a:solidFill>
              <a:latin typeface="+mn-lt"/>
              <a:ea typeface="微软雅黑" panose="020B0503020204020204" pitchFamily="34" charset="-122"/>
              <a:cs typeface="Arial" panose="020B0604020202020204" pitchFamily="34" charset="0"/>
            </a:endParaRPr>
          </a:p>
        </p:txBody>
      </p:sp>
      <p:pic>
        <p:nvPicPr>
          <p:cNvPr id="13" name="图片 12" descr="乌龙茶.jpeg"/>
          <p:cNvPicPr>
            <a:picLocks noChangeAspect="1"/>
          </p:cNvPicPr>
          <p:nvPr/>
        </p:nvPicPr>
        <p:blipFill>
          <a:blip r:embed="rId2" cstate="print"/>
          <a:stretch>
            <a:fillRect/>
          </a:stretch>
        </p:blipFill>
        <p:spPr>
          <a:xfrm>
            <a:off x="5796136" y="1633364"/>
            <a:ext cx="2813298" cy="3571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10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1000" fill="hold"/>
                                        <p:tgtEl>
                                          <p:spTgt spid="27">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1000" fill="hold"/>
                                        <p:tgtEl>
                                          <p:spTgt spid="27">
                                            <p:txEl>
                                              <p:pRg st="2" end="2"/>
                                            </p:txEl>
                                          </p:spTgt>
                                        </p:tgtEl>
                                        <p:attrNameLst>
                                          <p:attrName>ppt_x</p:attrName>
                                        </p:attrNameLst>
                                      </p:cBhvr>
                                      <p:tavLst>
                                        <p:tav tm="0">
                                          <p:val>
                                            <p:strVal val="0-#ppt_w/2"/>
                                          </p:val>
                                        </p:tav>
                                        <p:tav tm="100000">
                                          <p:val>
                                            <p:strVal val="#ppt_x"/>
                                          </p:val>
                                        </p:tav>
                                      </p:tavLst>
                                    </p:anim>
                                    <p:anim calcmode="lin" valueType="num">
                                      <p:cBhvr additive="base">
                                        <p:cTn id="20" dur="1000" fill="hold"/>
                                        <p:tgtEl>
                                          <p:spTgt spid="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80">
                                          <p:stCondLst>
                                            <p:cond delay="0"/>
                                          </p:stCondLst>
                                        </p:cTn>
                                        <p:tgtEl>
                                          <p:spTgt spid="13"/>
                                        </p:tgtEl>
                                      </p:cBhvr>
                                    </p:animEffect>
                                    <p:anim calcmode="lin" valueType="num">
                                      <p:cBhvr>
                                        <p:cTn id="2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1" dur="26">
                                          <p:stCondLst>
                                            <p:cond delay="650"/>
                                          </p:stCondLst>
                                        </p:cTn>
                                        <p:tgtEl>
                                          <p:spTgt spid="13"/>
                                        </p:tgtEl>
                                      </p:cBhvr>
                                      <p:to x="100000" y="60000"/>
                                    </p:animScale>
                                    <p:animScale>
                                      <p:cBhvr>
                                        <p:cTn id="32" dur="166" decel="50000">
                                          <p:stCondLst>
                                            <p:cond delay="676"/>
                                          </p:stCondLst>
                                        </p:cTn>
                                        <p:tgtEl>
                                          <p:spTgt spid="13"/>
                                        </p:tgtEl>
                                      </p:cBhvr>
                                      <p:to x="100000" y="100000"/>
                                    </p:animScale>
                                    <p:animScale>
                                      <p:cBhvr>
                                        <p:cTn id="33" dur="26">
                                          <p:stCondLst>
                                            <p:cond delay="1312"/>
                                          </p:stCondLst>
                                        </p:cTn>
                                        <p:tgtEl>
                                          <p:spTgt spid="13"/>
                                        </p:tgtEl>
                                      </p:cBhvr>
                                      <p:to x="100000" y="80000"/>
                                    </p:animScale>
                                    <p:animScale>
                                      <p:cBhvr>
                                        <p:cTn id="34" dur="166" decel="50000">
                                          <p:stCondLst>
                                            <p:cond delay="1338"/>
                                          </p:stCondLst>
                                        </p:cTn>
                                        <p:tgtEl>
                                          <p:spTgt spid="13"/>
                                        </p:tgtEl>
                                      </p:cBhvr>
                                      <p:to x="100000" y="100000"/>
                                    </p:animScale>
                                    <p:animScale>
                                      <p:cBhvr>
                                        <p:cTn id="35" dur="26">
                                          <p:stCondLst>
                                            <p:cond delay="1642"/>
                                          </p:stCondLst>
                                        </p:cTn>
                                        <p:tgtEl>
                                          <p:spTgt spid="13"/>
                                        </p:tgtEl>
                                      </p:cBhvr>
                                      <p:to x="100000" y="90000"/>
                                    </p:animScale>
                                    <p:animScale>
                                      <p:cBhvr>
                                        <p:cTn id="36" dur="166" decel="50000">
                                          <p:stCondLst>
                                            <p:cond delay="1668"/>
                                          </p:stCondLst>
                                        </p:cTn>
                                        <p:tgtEl>
                                          <p:spTgt spid="13"/>
                                        </p:tgtEl>
                                      </p:cBhvr>
                                      <p:to x="100000" y="100000"/>
                                    </p:animScale>
                                    <p:animScale>
                                      <p:cBhvr>
                                        <p:cTn id="37" dur="26">
                                          <p:stCondLst>
                                            <p:cond delay="1808"/>
                                          </p:stCondLst>
                                        </p:cTn>
                                        <p:tgtEl>
                                          <p:spTgt spid="13"/>
                                        </p:tgtEl>
                                      </p:cBhvr>
                                      <p:to x="100000" y="95000"/>
                                    </p:animScale>
                                    <p:animScale>
                                      <p:cBhvr>
                                        <p:cTn id="38"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1"/>
          <p:cNvSpPr>
            <a:spLocks noGrp="1"/>
          </p:cNvSpPr>
          <p:nvPr>
            <p:ph type="sldNum" sz="quarter" idx="12"/>
          </p:nvPr>
        </p:nvSpPr>
        <p:spPr bwMode="auto">
          <a:noFill/>
          <a:ln>
            <a:miter lim="800000"/>
          </a:ln>
        </p:spPr>
        <p:txBody>
          <a:bodyPr/>
          <a:lstStyle/>
          <a:p>
            <a:fld id="{F9086E37-C493-4725-81CD-19ABEF56FCFE}" type="slidenum">
              <a:rPr lang="zh-CN" altLang="en-US"/>
            </a:fld>
            <a:endParaRPr lang="zh-CN" altLang="en-US"/>
          </a:p>
        </p:txBody>
      </p:sp>
      <p:grpSp>
        <p:nvGrpSpPr>
          <p:cNvPr id="29699" name="组合 2"/>
          <p:cNvGrpSpPr/>
          <p:nvPr/>
        </p:nvGrpSpPr>
        <p:grpSpPr bwMode="auto">
          <a:xfrm>
            <a:off x="0" y="428608"/>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9751"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580656" y="0"/>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Rectangle 3"/>
          <p:cNvSpPr txBox="1">
            <a:spLocks noChangeArrowheads="1"/>
          </p:cNvSpPr>
          <p:nvPr/>
        </p:nvSpPr>
        <p:spPr>
          <a:xfrm>
            <a:off x="539552" y="1345332"/>
            <a:ext cx="4176464" cy="4525963"/>
          </a:xfrm>
          <a:prstGeom prst="rect">
            <a:avLst/>
          </a:prstGeom>
        </p:spPr>
        <p:txBody>
          <a:bodyPr/>
          <a:lstStyle/>
          <a:p>
            <a:pPr marL="360045" lvl="0" defTabSz="971550">
              <a:spcBef>
                <a:spcPts val="500"/>
              </a:spcBef>
              <a:spcAft>
                <a:spcPts val="0"/>
              </a:spcAft>
              <a:buSzPct val="60000"/>
              <a:buFont typeface="Wingdings" panose="05000000000000000000" pitchFamily="2" charset="2"/>
              <a:buChar char="l"/>
              <a:defRPr/>
            </a:pPr>
            <a:r>
              <a:rPr lang="en-US" altLang="zh-CN" sz="2400" dirty="0" smtClean="0"/>
              <a:t>  made by compressing steamed tea leaves into molds such as bricks, cakes, columns, etc</a:t>
            </a:r>
            <a:endParaRPr lang="en-US" altLang="zh-CN" sz="2400" dirty="0" smtClean="0"/>
          </a:p>
          <a:p>
            <a:pPr marL="360045" lvl="0" defTabSz="971550">
              <a:spcBef>
                <a:spcPts val="500"/>
              </a:spcBef>
              <a:spcAft>
                <a:spcPts val="0"/>
              </a:spcAft>
              <a:buSzPct val="60000"/>
              <a:buFont typeface="Wingdings" panose="05000000000000000000" pitchFamily="2" charset="2"/>
              <a:buChar char="l"/>
              <a:defRPr/>
            </a:pPr>
            <a:r>
              <a:rPr lang="en-US" altLang="zh-CN" sz="2400" dirty="0" smtClean="0"/>
              <a:t>  can be stored for years or even decades</a:t>
            </a:r>
            <a:endParaRPr lang="en-US" altLang="zh-CN" sz="2400" dirty="0" smtClean="0"/>
          </a:p>
          <a:p>
            <a:pPr marL="360045" lvl="0" defTabSz="971550">
              <a:spcBef>
                <a:spcPts val="500"/>
              </a:spcBef>
              <a:spcAft>
                <a:spcPts val="0"/>
              </a:spcAft>
              <a:buSzPct val="60000"/>
              <a:buFont typeface="Wingdings" panose="05000000000000000000" pitchFamily="2" charset="2"/>
              <a:buChar char="l"/>
              <a:defRPr/>
            </a:pPr>
            <a:r>
              <a:rPr lang="en-US" altLang="zh-CN" sz="2400" dirty="0" smtClean="0"/>
              <a:t>  aged Compressed tea has a gentle flavor</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20000"/>
              </a:lnSpc>
              <a:spcBef>
                <a:spcPts val="0"/>
              </a:spcBef>
              <a:spcAft>
                <a:spcPts val="600"/>
              </a:spcAft>
              <a:buClrTx/>
              <a:buSzTx/>
              <a:defRPr/>
            </a:pP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9" name="TextBox 8"/>
          <p:cNvSpPr txBox="1"/>
          <p:nvPr/>
        </p:nvSpPr>
        <p:spPr bwMode="auto">
          <a:xfrm>
            <a:off x="2123728" y="769268"/>
            <a:ext cx="5904656" cy="535531"/>
          </a:xfrm>
          <a:prstGeom prst="rect">
            <a:avLst/>
          </a:prstGeom>
          <a:noFill/>
          <a:ln w="9525">
            <a:noFill/>
            <a:miter lim="800000"/>
          </a:ln>
          <a:effectLst/>
        </p:spPr>
        <p:txBody>
          <a:bodyPr wrap="square" rtlCol="0">
            <a:spAutoFit/>
          </a:bodyPr>
          <a:lstStyle/>
          <a:p>
            <a:pPr defTabSz="878205">
              <a:lnSpc>
                <a:spcPct val="120000"/>
              </a:lnSpc>
            </a:pPr>
            <a:r>
              <a:rPr lang="en-US" altLang="zh-CN" sz="2400" b="1" dirty="0" smtClean="0">
                <a:solidFill>
                  <a:schemeClr val="accent6">
                    <a:lumMod val="50000"/>
                  </a:schemeClr>
                </a:solidFill>
                <a:latin typeface="+mn-lt"/>
                <a:ea typeface="微软雅黑" panose="020B0503020204020204" pitchFamily="34" charset="-122"/>
                <a:cs typeface="Arial" panose="020B0604020202020204" pitchFamily="34" charset="0"/>
              </a:rPr>
              <a:t>Tea</a:t>
            </a:r>
            <a:r>
              <a:rPr lang="en-US" altLang="zh-CN" sz="2400" b="1" dirty="0" smtClean="0">
                <a:solidFill>
                  <a:srgbClr val="772C03"/>
                </a:solidFill>
                <a:latin typeface="+mn-lt"/>
                <a:ea typeface="微软雅黑" panose="020B0503020204020204" pitchFamily="34" charset="-122"/>
                <a:cs typeface="Arial" panose="020B0604020202020204" pitchFamily="34" charset="0"/>
              </a:rPr>
              <a:t> </a:t>
            </a:r>
            <a:r>
              <a:rPr lang="en-US" altLang="zh-CN" sz="2400" b="1" dirty="0" smtClean="0">
                <a:solidFill>
                  <a:schemeClr val="accent6">
                    <a:lumMod val="50000"/>
                  </a:schemeClr>
                </a:solidFill>
                <a:latin typeface="+mn-lt"/>
                <a:ea typeface="微软雅黑" panose="020B0503020204020204" pitchFamily="34" charset="-122"/>
                <a:cs typeface="Arial" panose="020B0604020202020204" pitchFamily="34" charset="0"/>
              </a:rPr>
              <a:t>classification</a:t>
            </a:r>
            <a:r>
              <a:rPr lang="en-US" altLang="zh-CN" sz="2400" dirty="0" smtClean="0">
                <a:solidFill>
                  <a:schemeClr val="accent6">
                    <a:lumMod val="50000"/>
                  </a:schemeClr>
                </a:solidFill>
                <a:latin typeface="+mn-lt"/>
                <a:ea typeface="微软雅黑" panose="020B0503020204020204" pitchFamily="34" charset="-122"/>
                <a:cs typeface="Arial" panose="020B0604020202020204" pitchFamily="34" charset="0"/>
              </a:rPr>
              <a:t>—</a:t>
            </a:r>
            <a:r>
              <a:rPr lang="en-US" altLang="zh-CN" sz="2400" dirty="0" smtClean="0">
                <a:solidFill>
                  <a:schemeClr val="accent6">
                    <a:lumMod val="75000"/>
                  </a:schemeClr>
                </a:solidFill>
                <a:latin typeface="+mn-lt"/>
                <a:ea typeface="微软雅黑" panose="020B0503020204020204" pitchFamily="34" charset="-122"/>
                <a:cs typeface="Arial" panose="020B0604020202020204" pitchFamily="34" charset="0"/>
              </a:rPr>
              <a:t>compressed tea </a:t>
            </a:r>
            <a:endParaRPr lang="zh-CN" altLang="en-US" sz="2400" dirty="0">
              <a:solidFill>
                <a:schemeClr val="accent6">
                  <a:lumMod val="75000"/>
                </a:schemeClr>
              </a:solidFill>
              <a:latin typeface="+mn-lt"/>
              <a:ea typeface="微软雅黑" panose="020B0503020204020204" pitchFamily="34" charset="-122"/>
              <a:cs typeface="Arial" panose="020B0604020202020204" pitchFamily="34" charset="0"/>
            </a:endParaRPr>
          </a:p>
        </p:txBody>
      </p:sp>
      <p:pic>
        <p:nvPicPr>
          <p:cNvPr id="13" name="图片 12" descr="茶砖.jpg"/>
          <p:cNvPicPr>
            <a:picLocks noChangeAspect="1"/>
          </p:cNvPicPr>
          <p:nvPr/>
        </p:nvPicPr>
        <p:blipFill>
          <a:blip r:embed="rId2" cstate="print"/>
          <a:stretch>
            <a:fillRect/>
          </a:stretch>
        </p:blipFill>
        <p:spPr>
          <a:xfrm>
            <a:off x="5004048" y="1633364"/>
            <a:ext cx="3672408" cy="33684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slide(fromBottom)">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slide(fromBottom)">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slide(fromBottom)">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9"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0" fill="hold"/>
                                        <p:tgtEl>
                                          <p:spTgt spid="13"/>
                                        </p:tgtEl>
                                        <p:attrNameLst>
                                          <p:attrName>ppt_w</p:attrName>
                                        </p:attrNameLst>
                                      </p:cBhvr>
                                      <p:tavLst>
                                        <p:tav tm="0" fmla="#ppt_w*sin(2.5*pi*$)">
                                          <p:val>
                                            <p:fltVal val="0"/>
                                          </p:val>
                                        </p:tav>
                                        <p:tav tm="100000">
                                          <p:val>
                                            <p:fltVal val="1"/>
                                          </p:val>
                                        </p:tav>
                                      </p:tavLst>
                                    </p:anim>
                                    <p:anim calcmode="lin" valueType="num">
                                      <p:cBhvr>
                                        <p:cTn id="23" dur="5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2"/>
          </p:nvPr>
        </p:nvSpPr>
        <p:spPr bwMode="auto">
          <a:noFill/>
          <a:ln>
            <a:miter lim="800000"/>
          </a:ln>
        </p:spPr>
        <p:txBody>
          <a:bodyPr/>
          <a:lstStyle/>
          <a:p>
            <a:fld id="{CCA88C1B-8EE0-4B7F-8133-AB63D96F1795}" type="slidenum">
              <a:rPr lang="zh-CN" altLang="en-US"/>
            </a:fld>
            <a:endParaRPr lang="zh-CN" altLang="en-US"/>
          </a:p>
        </p:txBody>
      </p:sp>
      <p:grpSp>
        <p:nvGrpSpPr>
          <p:cNvPr id="31747" name="组合 2"/>
          <p:cNvGrpSpPr/>
          <p:nvPr/>
        </p:nvGrpSpPr>
        <p:grpSpPr bwMode="auto">
          <a:xfrm>
            <a:off x="0" y="409228"/>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175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4" name="TextBox 8"/>
          <p:cNvSpPr txBox="1">
            <a:spLocks noChangeArrowheads="1"/>
          </p:cNvSpPr>
          <p:nvPr/>
        </p:nvSpPr>
        <p:spPr bwMode="auto">
          <a:xfrm>
            <a:off x="-580656" y="-22820"/>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矩形 14"/>
          <p:cNvSpPr/>
          <p:nvPr/>
        </p:nvSpPr>
        <p:spPr>
          <a:xfrm>
            <a:off x="2411760" y="913284"/>
            <a:ext cx="4079899" cy="461665"/>
          </a:xfrm>
          <a:prstGeom prst="rect">
            <a:avLst/>
          </a:prstGeom>
        </p:spPr>
        <p:txBody>
          <a:bodyPr wrap="none">
            <a:spAutoFit/>
          </a:bodyPr>
          <a:lstStyle/>
          <a:p>
            <a:r>
              <a:rPr lang="en-US" altLang="zh-CN" sz="2400" b="1" dirty="0" smtClean="0">
                <a:solidFill>
                  <a:schemeClr val="accent6">
                    <a:lumMod val="50000"/>
                  </a:schemeClr>
                </a:solidFill>
              </a:rPr>
              <a:t>Tea classification—</a:t>
            </a:r>
            <a:r>
              <a:rPr lang="en-US" altLang="zh-CN" sz="2400" dirty="0" smtClean="0">
                <a:solidFill>
                  <a:schemeClr val="accent6">
                    <a:lumMod val="75000"/>
                  </a:schemeClr>
                </a:solidFill>
              </a:rPr>
              <a:t>scented tea</a:t>
            </a:r>
            <a:endParaRPr lang="zh-CN" altLang="en-US" sz="2400" dirty="0">
              <a:solidFill>
                <a:schemeClr val="accent6">
                  <a:lumMod val="75000"/>
                </a:schemeClr>
              </a:solidFill>
            </a:endParaRPr>
          </a:p>
        </p:txBody>
      </p:sp>
      <p:sp>
        <p:nvSpPr>
          <p:cNvPr id="12" name="Rectangle 6"/>
          <p:cNvSpPr txBox="1">
            <a:spLocks noChangeArrowheads="1"/>
          </p:cNvSpPr>
          <p:nvPr/>
        </p:nvSpPr>
        <p:spPr>
          <a:xfrm>
            <a:off x="611560" y="1633364"/>
            <a:ext cx="3672408" cy="2500323"/>
          </a:xfrm>
          <a:prstGeom prst="rect">
            <a:avLst/>
          </a:prstGeom>
        </p:spPr>
        <p:txBody>
          <a:bodyPr/>
          <a:lstStyle/>
          <a:p>
            <a:pPr marL="360045" lvl="0" defTabSz="971550">
              <a:spcBef>
                <a:spcPts val="500"/>
              </a:spcBef>
              <a:buSzPct val="60000"/>
              <a:buFont typeface="Wingdings" panose="05000000000000000000" pitchFamily="2" charset="2"/>
              <a:buChar char="l"/>
            </a:pPr>
            <a:r>
              <a:rPr lang="en-US" altLang="zh-CN" sz="2400" dirty="0" smtClean="0"/>
              <a:t>  a mixture of flowers</a:t>
            </a:r>
            <a:endParaRPr lang="en-US" altLang="zh-CN" sz="2400" dirty="0" smtClean="0"/>
          </a:p>
          <a:p>
            <a:pPr marL="360045" lvl="0" defTabSz="971550">
              <a:spcBef>
                <a:spcPts val="500"/>
              </a:spcBef>
              <a:buSzPct val="60000"/>
              <a:buFont typeface="Wingdings" panose="05000000000000000000" pitchFamily="2" charset="2"/>
              <a:buChar char="l"/>
            </a:pPr>
            <a:r>
              <a:rPr lang="en-US" altLang="zh-CN" sz="2400" dirty="0" smtClean="0"/>
              <a:t>  finely blended and sealed for a time</a:t>
            </a:r>
            <a:endParaRPr lang="en-US" altLang="zh-CN" sz="2400" dirty="0" smtClean="0"/>
          </a:p>
          <a:p>
            <a:pPr marL="360045" lvl="0" defTabSz="971550">
              <a:spcBef>
                <a:spcPts val="500"/>
              </a:spcBef>
              <a:buSzPct val="60000"/>
              <a:buFont typeface="Wingdings" panose="05000000000000000000" pitchFamily="2" charset="2"/>
              <a:buChar char="l"/>
            </a:pPr>
            <a:r>
              <a:rPr lang="en-US" altLang="zh-CN" sz="2400" dirty="0" smtClean="0"/>
              <a:t>  light-to-medium aroma, medium-to-strong aroma </a:t>
            </a:r>
            <a:endParaRPr lang="en-US" altLang="zh-CN" sz="2400" dirty="0" smtClean="0"/>
          </a:p>
        </p:txBody>
      </p:sp>
      <p:pic>
        <p:nvPicPr>
          <p:cNvPr id="16" name="图片 15" descr="花茶.png"/>
          <p:cNvPicPr>
            <a:picLocks noChangeAspect="1"/>
          </p:cNvPicPr>
          <p:nvPr/>
        </p:nvPicPr>
        <p:blipFill>
          <a:blip r:embed="rId2" cstate="print"/>
          <a:stretch>
            <a:fillRect/>
          </a:stretch>
        </p:blipFill>
        <p:spPr>
          <a:xfrm>
            <a:off x="4788024" y="1489348"/>
            <a:ext cx="3816424" cy="2232247"/>
          </a:xfrm>
          <a:prstGeom prst="rect">
            <a:avLst/>
          </a:prstGeom>
        </p:spPr>
      </p:pic>
      <p:pic>
        <p:nvPicPr>
          <p:cNvPr id="17" name="图片 16" descr="luoshen.jpg"/>
          <p:cNvPicPr>
            <a:picLocks noChangeAspect="1"/>
          </p:cNvPicPr>
          <p:nvPr/>
        </p:nvPicPr>
        <p:blipFill>
          <a:blip r:embed="rId3" cstate="print"/>
          <a:stretch>
            <a:fillRect/>
          </a:stretch>
        </p:blipFill>
        <p:spPr>
          <a:xfrm>
            <a:off x="4860032" y="3721596"/>
            <a:ext cx="3744416" cy="18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p:cTn id="11"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12">
                                            <p:txEl>
                                              <p:pRg st="1" end="1"/>
                                            </p:txEl>
                                          </p:spTgt>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 calcmode="lin" valueType="num">
                                      <p:cBhvr>
                                        <p:cTn id="15" dur="500" fill="hold"/>
                                        <p:tgtEl>
                                          <p:spTgt spid="12">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12">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4"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2" descr="G:\360data\重要数据\桌面\东京国际朝日学院\素材\168126.jpg"/>
            <p:cNvPicPr>
              <a:picLocks noChangeAspect="1" noChangeArrowheads="1"/>
            </p:cNvPicPr>
            <p:nvPr/>
          </p:nvPicPr>
          <p:blipFill>
            <a:blip r:embed="rId1" cstate="print"/>
            <a:stretch>
              <a:fillRect/>
            </a:stretch>
          </p:blipFill>
          <p:spPr bwMode="auto">
            <a:xfrm rot="5400000">
              <a:off x="482150" y="1947828"/>
              <a:ext cx="2696091" cy="1227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rPr>
                <a:t>Lead-in Activity</a:t>
              </a:r>
              <a:endParaRPr lang="en-US" altLang="zh-CN" sz="2400" b="1" dirty="0" smtClean="0">
                <a:solidFill>
                  <a:srgbClr val="772C03"/>
                </a:solidFill>
                <a:latin typeface="+mj-lt"/>
              </a:endParaRPr>
            </a:p>
          </p:txBody>
        </p:sp>
      </p:grpSp>
      <p:grpSp>
        <p:nvGrpSpPr>
          <p:cNvPr id="7" name="组合 6"/>
          <p:cNvGrpSpPr/>
          <p:nvPr/>
        </p:nvGrpSpPr>
        <p:grpSpPr bwMode="auto">
          <a:xfrm rot="16200000">
            <a:off x="4060186" y="-274014"/>
            <a:ext cx="1285884" cy="7120290"/>
            <a:chOff x="2202834" y="547121"/>
            <a:chExt cx="1286193" cy="4789196"/>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052" name="Picture 4" descr="G:\360data\重要数据\桌面\未标题-1.jpg"/>
            <p:cNvPicPr>
              <a:picLocks noChangeAspect="1" noChangeArrowheads="1"/>
            </p:cNvPicPr>
            <p:nvPr/>
          </p:nvPicPr>
          <p:blipFill>
            <a:blip r:embed="rId2" cstate="print">
              <a:duotone>
                <a:schemeClr val="accent5">
                  <a:shade val="45000"/>
                  <a:satMod val="135000"/>
                </a:schemeClr>
                <a:prstClr val="white"/>
              </a:duotone>
            </a:blip>
            <a:stretch>
              <a:fillRect/>
            </a:stretch>
          </p:blipFill>
          <p:spPr bwMode="auto">
            <a:xfrm rot="5400000">
              <a:off x="1514009" y="1944044"/>
              <a:ext cx="2663844" cy="128619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124361" y="4113988"/>
              <a:ext cx="1465694" cy="978964"/>
            </a:xfrm>
            <a:prstGeom prst="rect">
              <a:avLst/>
            </a:prstGeom>
            <a:noFill/>
            <a:ln w="9525">
              <a:noFill/>
              <a:miter lim="800000"/>
            </a:ln>
          </p:spPr>
          <p:txBody>
            <a:bodyPr wrap="square">
              <a:spAutoFit/>
            </a:bodyPr>
            <a:lstStyle/>
            <a:p>
              <a:pPr algn="ctr" defTabSz="878205" eaLnBrk="1" hangingPunct="1">
                <a:lnSpc>
                  <a:spcPct val="120000"/>
                </a:lnSpc>
              </a:pPr>
              <a:r>
                <a:rPr lang="en-US" altLang="zh-CN" sz="2400" b="1" dirty="0" smtClean="0">
                  <a:solidFill>
                    <a:srgbClr val="7F7F7F"/>
                  </a:solidFill>
                  <a:latin typeface="+mj-lt"/>
                  <a:ea typeface="冬青黑体简体中文 W6" panose="02010600030101010101" charset="-122"/>
                  <a:cs typeface="冬青黑体简体中文 W6" panose="02010600030101010101" charset="-122"/>
                </a:rPr>
                <a:t>Chinese</a:t>
              </a:r>
              <a:endParaRPr lang="en-US" altLang="zh-CN" sz="2400" b="1" dirty="0" smtClean="0">
                <a:solidFill>
                  <a:srgbClr val="7F7F7F"/>
                </a:solidFill>
                <a:latin typeface="+mj-lt"/>
                <a:ea typeface="冬青黑体简体中文 W6" panose="02010600030101010101" charset="-122"/>
                <a:cs typeface="冬青黑体简体中文 W6" panose="02010600030101010101" charset="-122"/>
              </a:endParaRPr>
            </a:p>
            <a:p>
              <a:pPr algn="ctr" defTabSz="878205" eaLnBrk="1" hangingPunct="1">
                <a:lnSpc>
                  <a:spcPct val="120000"/>
                </a:lnSpc>
              </a:pPr>
              <a:r>
                <a:rPr lang="en-US" altLang="zh-CN" sz="2400" b="1" dirty="0" smtClean="0">
                  <a:solidFill>
                    <a:srgbClr val="7F7F7F"/>
                  </a:solidFill>
                  <a:latin typeface="+mj-lt"/>
                  <a:ea typeface="冬青黑体简体中文 W6" panose="02010600030101010101" charset="-122"/>
                  <a:cs typeface="冬青黑体简体中文 W6" panose="02010600030101010101" charset="-122"/>
                </a:rPr>
                <a:t> diet</a:t>
              </a:r>
              <a:endParaRPr lang="en-US" altLang="zh-CN" sz="2400" b="1" dirty="0" smtClean="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10" name="组合 9"/>
          <p:cNvGrpSpPr/>
          <p:nvPr/>
        </p:nvGrpSpPr>
        <p:grpSpPr bwMode="auto">
          <a:xfrm rot="16200000">
            <a:off x="3859729" y="1298067"/>
            <a:ext cx="1621943" cy="7055430"/>
            <a:chOff x="4549812" y="576588"/>
            <a:chExt cx="1622336" cy="4767165"/>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6" name="Picture 7"/>
            <p:cNvPicPr>
              <a:picLocks noChangeAspect="1" noChangeArrowheads="1"/>
            </p:cNvPicPr>
            <p:nvPr/>
          </p:nvPicPr>
          <p:blipFill>
            <a:blip r:embed="rId3" cstate="print">
              <a:duotone>
                <a:schemeClr val="accent5">
                  <a:shade val="45000"/>
                  <a:satMod val="135000"/>
                </a:schemeClr>
                <a:prstClr val="white"/>
              </a:duotone>
            </a:blip>
            <a:stretch>
              <a:fillRect/>
            </a:stretch>
          </p:blipFill>
          <p:spPr bwMode="auto">
            <a:xfrm rot="5400000">
              <a:off x="4185983" y="1982788"/>
              <a:ext cx="2675962" cy="128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626682" y="3998349"/>
              <a:ext cx="1268534" cy="1422273"/>
            </a:xfrm>
            <a:prstGeom prst="rect">
              <a:avLst/>
            </a:prstGeom>
            <a:noFill/>
            <a:ln w="9525">
              <a:noFill/>
              <a:miter lim="800000"/>
            </a:ln>
          </p:spPr>
          <p:txBody>
            <a:bodyPr wrap="none">
              <a:spAutoFit/>
            </a:bodyPr>
            <a:lstStyle/>
            <a:p>
              <a:pPr algn="ctr" eaLnBrk="1" hangingPunct="1">
                <a:lnSpc>
                  <a:spcPct val="120000"/>
                </a:lnSpc>
              </a:pPr>
              <a:r>
                <a:rPr lang="en-US" altLang="zh-CN" sz="2400" b="1" dirty="0" smtClean="0">
                  <a:solidFill>
                    <a:srgbClr val="7F7F7F"/>
                  </a:solidFill>
                  <a:sym typeface="冬青黑体简体中文 W6" panose="02010600030101010101" charset="-122"/>
                </a:rPr>
                <a:t>Discussion &amp; </a:t>
              </a:r>
              <a:endParaRPr lang="zh-CN" altLang="en-US" sz="2400" b="1" dirty="0" smtClean="0">
                <a:solidFill>
                  <a:srgbClr val="7F7F7F"/>
                </a:solidFill>
                <a:sym typeface="冬青黑体简体中文 W6" panose="02010600030101010101" charset="-122"/>
              </a:endParaRPr>
            </a:p>
            <a:p>
              <a:pPr algn="ctr" eaLnBrk="1" hangingPunct="1">
                <a:lnSpc>
                  <a:spcPct val="120000"/>
                </a:lnSpc>
              </a:pPr>
              <a:r>
                <a:rPr lang="en-US" altLang="zh-CN" sz="2400" b="1" dirty="0" smtClean="0">
                  <a:solidFill>
                    <a:srgbClr val="7F7F7F"/>
                  </a:solidFill>
                  <a:sym typeface="冬青黑体简体中文 W6" panose="02010600030101010101" charset="-122"/>
                </a:rPr>
                <a:t>Presentation</a:t>
              </a:r>
              <a:endParaRPr lang="zh-CN" altLang="en-US" sz="2400" b="1" dirty="0" smtClean="0">
                <a:solidFill>
                  <a:srgbClr val="7F7F7F"/>
                </a:solidFill>
                <a:sym typeface="冬青黑体简体中文 W6" panose="02010600030101010101" charset="-122"/>
              </a:endParaRPr>
            </a:p>
            <a:p>
              <a:pPr algn="ctr" defTabSz="878205" eaLnBrk="1" hangingPunct="1">
                <a:lnSpc>
                  <a:spcPct val="120000"/>
                </a:lnSpc>
              </a:pPr>
              <a:endParaRPr lang="en-US" altLang="zh-CN" sz="2400" b="1" dirty="0" smtClean="0">
                <a:solidFill>
                  <a:srgbClr val="7F7F7F"/>
                </a:solidFill>
                <a:latin typeface="+mj-lt"/>
                <a:ea typeface="冬青黑体简体中文 W6" panose="02010600030101010101" charset="-122"/>
                <a:cs typeface="冬青黑体简体中文 W6" panose="02010600030101010101" charset="-122"/>
              </a:endParaRPr>
            </a:p>
          </p:txBody>
        </p:sp>
      </p:grpSp>
      <p:sp>
        <p:nvSpPr>
          <p:cNvPr id="16392" name="TextBox 30"/>
          <p:cNvSpPr txBox="1">
            <a:spLocks noChangeArrowheads="1"/>
          </p:cNvSpPr>
          <p:nvPr/>
        </p:nvSpPr>
        <p:spPr bwMode="auto">
          <a:xfrm>
            <a:off x="61684" y="-20"/>
            <a:ext cx="1992853" cy="623248"/>
          </a:xfrm>
          <a:prstGeom prst="rect">
            <a:avLst/>
          </a:prstGeom>
          <a:noFill/>
          <a:ln w="9525">
            <a:noFill/>
            <a:miter lim="800000"/>
          </a:ln>
        </p:spPr>
        <p:txBody>
          <a:bodyPr wrap="non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0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16393"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4" cstate="print"/>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Left)">
                                      <p:cBhvr>
                                        <p:cTn id="7" dur="500"/>
                                        <p:tgtEl>
                                          <p:spTgt spid="4"/>
                                        </p:tgtEl>
                                      </p:cBhvr>
                                    </p:animEffect>
                                  </p:childTnLst>
                                </p:cTn>
                              </p:par>
                              <p:par>
                                <p:cTn id="8" presetID="1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lide(fromRight)">
                                      <p:cBhvr>
                                        <p:cTn id="10" dur="500"/>
                                        <p:tgtEl>
                                          <p:spTgt spid="7"/>
                                        </p:tgtEl>
                                      </p:cBhvr>
                                    </p:animEffect>
                                  </p:childTnLst>
                                </p:cTn>
                              </p:par>
                              <p:par>
                                <p:cTn id="11" presetID="1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Left)">
                                      <p:cBhvr>
                                        <p:cTn id="13" dur="500"/>
                                        <p:tgtEl>
                                          <p:spTgt spid="10"/>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2"/>
          </p:nvPr>
        </p:nvSpPr>
        <p:spPr bwMode="auto">
          <a:noFill/>
          <a:ln>
            <a:miter lim="800000"/>
          </a:ln>
        </p:spPr>
        <p:txBody>
          <a:bodyPr/>
          <a:lstStyle/>
          <a:p>
            <a:fld id="{CCA88C1B-8EE0-4B7F-8133-AB63D96F1795}" type="slidenum">
              <a:rPr lang="zh-CN" altLang="en-US"/>
            </a:fld>
            <a:endParaRPr lang="zh-CN" altLang="en-US"/>
          </a:p>
        </p:txBody>
      </p:sp>
      <p:grpSp>
        <p:nvGrpSpPr>
          <p:cNvPr id="2" name="组合 2"/>
          <p:cNvGrpSpPr/>
          <p:nvPr/>
        </p:nvGrpSpPr>
        <p:grpSpPr bwMode="auto">
          <a:xfrm>
            <a:off x="32" y="507986"/>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175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2699792" y="985292"/>
            <a:ext cx="3857659" cy="461665"/>
          </a:xfrm>
          <a:prstGeom prst="rect">
            <a:avLst/>
          </a:prstGeom>
        </p:spPr>
        <p:txBody>
          <a:bodyPr wrap="none">
            <a:spAutoFit/>
          </a:bodyPr>
          <a:lstStyle/>
          <a:p>
            <a:r>
              <a:rPr lang="en-US" altLang="zh-CN" sz="2400" b="1" dirty="0" smtClean="0">
                <a:solidFill>
                  <a:schemeClr val="accent6">
                    <a:lumMod val="50000"/>
                  </a:schemeClr>
                </a:solidFill>
              </a:rPr>
              <a:t>Tea classification—</a:t>
            </a:r>
            <a:r>
              <a:rPr lang="en-US" altLang="zh-CN" sz="2400" dirty="0" smtClean="0">
                <a:solidFill>
                  <a:schemeClr val="accent6">
                    <a:lumMod val="75000"/>
                  </a:schemeClr>
                </a:solidFill>
              </a:rPr>
              <a:t>white tea</a:t>
            </a:r>
            <a:endParaRPr lang="zh-CN" altLang="en-US" sz="2400" dirty="0">
              <a:solidFill>
                <a:schemeClr val="accent6">
                  <a:lumMod val="75000"/>
                </a:schemeClr>
              </a:solidFill>
            </a:endParaRPr>
          </a:p>
        </p:txBody>
      </p:sp>
      <p:sp>
        <p:nvSpPr>
          <p:cNvPr id="12" name="TextBox 8"/>
          <p:cNvSpPr txBox="1">
            <a:spLocks noChangeArrowheads="1"/>
          </p:cNvSpPr>
          <p:nvPr/>
        </p:nvSpPr>
        <p:spPr bwMode="auto">
          <a:xfrm>
            <a:off x="-652664" y="50929"/>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Rectangle 6"/>
          <p:cNvSpPr txBox="1">
            <a:spLocks noChangeArrowheads="1"/>
          </p:cNvSpPr>
          <p:nvPr/>
        </p:nvSpPr>
        <p:spPr>
          <a:xfrm>
            <a:off x="611560" y="1489348"/>
            <a:ext cx="4924452" cy="2038356"/>
          </a:xfrm>
          <a:prstGeom prst="rect">
            <a:avLst/>
          </a:prstGeom>
        </p:spPr>
        <p:txBody>
          <a:bodyPr/>
          <a:lstStyle/>
          <a:p>
            <a:pPr marL="360045" lvl="0" defTabSz="971550">
              <a:spcBef>
                <a:spcPts val="500"/>
              </a:spcBef>
              <a:buSzPct val="60000"/>
              <a:buFont typeface="Wingdings" panose="05000000000000000000" pitchFamily="2" charset="2"/>
              <a:buChar char="l"/>
              <a:defRPr/>
            </a:pPr>
            <a:r>
              <a:rPr lang="en-US" altLang="zh-CN" sz="2400" dirty="0" smtClean="0">
                <a:latin typeface="+mn-lt"/>
              </a:rPr>
              <a:t>  non-fermented</a:t>
            </a:r>
            <a:endParaRPr lang="en-US" altLang="zh-CN" sz="2400" dirty="0" smtClean="0">
              <a:latin typeface="+mn-lt"/>
            </a:endParaRPr>
          </a:p>
          <a:p>
            <a:pPr marL="360045" lvl="0" defTabSz="971550">
              <a:spcBef>
                <a:spcPts val="500"/>
              </a:spcBef>
              <a:buSzPct val="60000"/>
              <a:buFont typeface="Wingdings" panose="05000000000000000000" pitchFamily="2" charset="2"/>
              <a:buChar char="l"/>
              <a:defRPr/>
            </a:pPr>
            <a:r>
              <a:rPr lang="en-US" altLang="zh-CN" sz="2400" dirty="0" smtClean="0">
                <a:latin typeface="+mn-lt"/>
              </a:rPr>
              <a:t>  non-rubbed  </a:t>
            </a:r>
            <a:r>
              <a:rPr lang="zh-CN" altLang="en-US" sz="2400" dirty="0" smtClean="0">
                <a:latin typeface="+mn-lt"/>
              </a:rPr>
              <a:t>没有搓</a:t>
            </a:r>
            <a:endParaRPr lang="en-US" altLang="zh-CN" sz="2400" dirty="0" smtClean="0">
              <a:latin typeface="+mn-lt"/>
            </a:endParaRPr>
          </a:p>
          <a:p>
            <a:pPr marL="360045" lvl="0" defTabSz="971550">
              <a:spcBef>
                <a:spcPts val="500"/>
              </a:spcBef>
              <a:buSzPct val="60000"/>
              <a:buFont typeface="Wingdings" panose="05000000000000000000" pitchFamily="2" charset="2"/>
              <a:buChar char="l"/>
              <a:defRPr/>
            </a:pPr>
            <a:r>
              <a:rPr lang="en-US" altLang="zh-CN" sz="2400" dirty="0" smtClean="0">
                <a:latin typeface="+mn-lt"/>
              </a:rPr>
              <a:t>  with natural fragrance. </a:t>
            </a:r>
            <a:endParaRPr lang="en-US" altLang="zh-CN" sz="2400" dirty="0" smtClean="0">
              <a:latin typeface="+mn-lt"/>
            </a:endParaRPr>
          </a:p>
          <a:p>
            <a:pPr marL="360045" lvl="0" defTabSz="971550">
              <a:spcBef>
                <a:spcPts val="500"/>
              </a:spcBef>
              <a:buSzPct val="60000"/>
              <a:buFont typeface="Wingdings" panose="05000000000000000000" pitchFamily="2" charset="2"/>
              <a:buChar char="l"/>
              <a:defRPr/>
            </a:pPr>
            <a:r>
              <a:rPr lang="en-US" altLang="zh-CN" sz="2400" dirty="0" smtClean="0">
                <a:latin typeface="+mn-lt"/>
              </a:rPr>
              <a:t>  Famous varieties include Silver Needle (</a:t>
            </a:r>
            <a:r>
              <a:rPr lang="zh-CN" altLang="en-US" sz="2400" dirty="0" smtClean="0">
                <a:latin typeface="+mn-lt"/>
              </a:rPr>
              <a:t>白毫银珍</a:t>
            </a:r>
            <a:r>
              <a:rPr lang="en-US" altLang="zh-CN" sz="2400" dirty="0" smtClean="0">
                <a:latin typeface="+mn-lt"/>
              </a:rPr>
              <a:t>) and White Peony (</a:t>
            </a:r>
            <a:r>
              <a:rPr lang="zh-CN" altLang="en-US" sz="2400" dirty="0" smtClean="0">
                <a:latin typeface="+mn-lt"/>
              </a:rPr>
              <a:t>白牡丹）</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defRPr/>
            </a:pP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4" name="Picture 9" descr="图片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104" y="1633364"/>
            <a:ext cx="3456384" cy="3589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1000" fill="hold"/>
                                        <p:tgtEl>
                                          <p:spTgt spid="17">
                                            <p:txEl>
                                              <p:pRg st="1" end="1"/>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1000" fill="hold"/>
                                        <p:tgtEl>
                                          <p:spTgt spid="17">
                                            <p:txEl>
                                              <p:pRg st="2" end="2"/>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additive="base">
                                        <p:cTn id="25" dur="1000" fill="hold"/>
                                        <p:tgtEl>
                                          <p:spTgt spid="17">
                                            <p:txEl>
                                              <p:pRg st="3" end="3"/>
                                            </p:txEl>
                                          </p:spTgt>
                                        </p:tgtEl>
                                        <p:attrNameLst>
                                          <p:attrName>ppt_x</p:attrName>
                                        </p:attrNameLst>
                                      </p:cBhvr>
                                      <p:tavLst>
                                        <p:tav tm="0">
                                          <p:val>
                                            <p:strVal val="1+#ppt_w/2"/>
                                          </p:val>
                                        </p:tav>
                                        <p:tav tm="100000">
                                          <p:val>
                                            <p:strVal val="#ppt_x"/>
                                          </p:val>
                                        </p:tav>
                                      </p:tavLst>
                                    </p:anim>
                                    <p:anim calcmode="lin" valueType="num">
                                      <p:cBhvr additive="base">
                                        <p:cTn id="26" dur="1000" fill="hold"/>
                                        <p:tgtEl>
                                          <p:spTgt spid="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ox(in)">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2"/>
          </p:nvPr>
        </p:nvSpPr>
        <p:spPr bwMode="auto">
          <a:noFill/>
          <a:ln>
            <a:miter lim="800000"/>
          </a:ln>
        </p:spPr>
        <p:txBody>
          <a:bodyPr/>
          <a:lstStyle/>
          <a:p>
            <a:fld id="{CCA88C1B-8EE0-4B7F-8133-AB63D96F1795}" type="slidenum">
              <a:rPr lang="zh-CN" altLang="en-US"/>
            </a:fld>
            <a:endParaRPr lang="zh-CN" altLang="en-US"/>
          </a:p>
        </p:txBody>
      </p:sp>
      <p:grpSp>
        <p:nvGrpSpPr>
          <p:cNvPr id="2" name="组合 2"/>
          <p:cNvGrpSpPr/>
          <p:nvPr/>
        </p:nvGrpSpPr>
        <p:grpSpPr bwMode="auto">
          <a:xfrm>
            <a:off x="32" y="507986"/>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175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Rectangle 2"/>
          <p:cNvSpPr txBox="1">
            <a:spLocks noRot="1" noChangeArrowheads="1"/>
          </p:cNvSpPr>
          <p:nvPr/>
        </p:nvSpPr>
        <p:spPr>
          <a:xfrm>
            <a:off x="0" y="841276"/>
            <a:ext cx="8147248" cy="652934"/>
          </a:xfrm>
          <a:prstGeom prst="rect">
            <a:avLst/>
          </a:prstGeom>
        </p:spPr>
        <p:txBody>
          <a:bodyPr>
            <a:normAutofit fontScale="97500"/>
          </a:bodyPr>
          <a:lstStyle/>
          <a:p>
            <a:pPr lvl="0" algn="ctr" defTabSz="971550">
              <a:defRPr/>
            </a:pPr>
            <a:r>
              <a:rPr lang="en-US" altLang="zh-CN" sz="2500" b="1" dirty="0" smtClean="0">
                <a:solidFill>
                  <a:schemeClr val="accent6">
                    <a:lumMod val="50000"/>
                  </a:schemeClr>
                </a:solidFill>
                <a:latin typeface="+mj-lt"/>
                <a:ea typeface="+mj-ea"/>
                <a:cs typeface="+mj-cs"/>
              </a:rPr>
              <a:t>Tea classification—</a:t>
            </a:r>
            <a:r>
              <a:rPr lang="en-US" altLang="zh-CN" sz="2500" dirty="0" smtClean="0">
                <a:solidFill>
                  <a:schemeClr val="accent6">
                    <a:lumMod val="75000"/>
                  </a:schemeClr>
                </a:solidFill>
                <a:latin typeface="+mj-lt"/>
                <a:ea typeface="+mj-ea"/>
                <a:cs typeface="+mj-cs"/>
              </a:rPr>
              <a:t>yellow tea</a:t>
            </a:r>
            <a:endParaRPr kumimoji="0" lang="en-US" altLang="zh-CN" sz="2500" i="0" u="none" strike="noStrike" kern="1200" cap="none" spc="0" normalizeH="0" baseline="0" noProof="0" dirty="0">
              <a:ln>
                <a:noFill/>
              </a:ln>
              <a:solidFill>
                <a:schemeClr val="accent6">
                  <a:lumMod val="75000"/>
                </a:schemeClr>
              </a:solidFill>
              <a:effectLst/>
              <a:uLnTx/>
              <a:uFillTx/>
              <a:latin typeface="+mj-lt"/>
              <a:ea typeface="+mj-ea"/>
              <a:cs typeface="+mj-cs"/>
            </a:endParaRPr>
          </a:p>
        </p:txBody>
      </p:sp>
      <p:sp>
        <p:nvSpPr>
          <p:cNvPr id="16" name="TextBox 8"/>
          <p:cNvSpPr txBox="1">
            <a:spLocks noChangeArrowheads="1"/>
          </p:cNvSpPr>
          <p:nvPr/>
        </p:nvSpPr>
        <p:spPr bwMode="auto">
          <a:xfrm>
            <a:off x="-540568" y="49188"/>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7" name="Rectangle 6"/>
          <p:cNvSpPr txBox="1">
            <a:spLocks noChangeArrowheads="1"/>
          </p:cNvSpPr>
          <p:nvPr/>
        </p:nvSpPr>
        <p:spPr>
          <a:xfrm>
            <a:off x="323528" y="1633364"/>
            <a:ext cx="5220072" cy="2143140"/>
          </a:xfrm>
          <a:prstGeom prst="rect">
            <a:avLst/>
          </a:prstGeom>
        </p:spPr>
        <p:txBody>
          <a:bodyPr/>
          <a:lstStyle/>
          <a:p>
            <a:pPr marL="360045" lvl="0" defTabSz="971550">
              <a:spcBef>
                <a:spcPts val="500"/>
              </a:spcBef>
              <a:buSzPct val="60000"/>
              <a:buFont typeface="Wingdings" panose="05000000000000000000" pitchFamily="2" charset="2"/>
              <a:buChar char="l"/>
              <a:defRPr/>
            </a:pPr>
            <a:r>
              <a:rPr lang="en-US" altLang="zh-CN" sz="2400" dirty="0" smtClean="0"/>
              <a:t>  yellow leaves and yellow tea colour</a:t>
            </a:r>
            <a:endParaRPr lang="en-US" altLang="zh-CN" sz="2400" dirty="0" smtClean="0"/>
          </a:p>
          <a:p>
            <a:pPr marL="360045" lvl="0" defTabSz="971550">
              <a:spcBef>
                <a:spcPts val="500"/>
              </a:spcBef>
              <a:buSzPct val="60000"/>
              <a:buFont typeface="Wingdings" panose="05000000000000000000" pitchFamily="2" charset="2"/>
              <a:buChar char="l"/>
              <a:defRPr/>
            </a:pPr>
            <a:r>
              <a:rPr lang="en-US" altLang="zh-CN" sz="2400" dirty="0" smtClean="0"/>
              <a:t>  an uncommon class of Chinese tea. </a:t>
            </a:r>
            <a:endParaRPr lang="en-US" altLang="zh-CN" sz="2400" dirty="0" smtClean="0"/>
          </a:p>
          <a:p>
            <a:pPr marL="360045" lvl="0" defTabSz="971550">
              <a:spcBef>
                <a:spcPts val="500"/>
              </a:spcBef>
              <a:buSzPct val="60000"/>
              <a:buFont typeface="Wingdings" panose="05000000000000000000" pitchFamily="2" charset="2"/>
              <a:buChar char="l"/>
              <a:defRPr/>
            </a:pPr>
            <a:r>
              <a:rPr lang="en-US" altLang="zh-CN" sz="2400" dirty="0" smtClean="0"/>
              <a:t>  mild and refreshing</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pic>
        <p:nvPicPr>
          <p:cNvPr id="14" name="图片 13" descr="黄茶1.jpg"/>
          <p:cNvPicPr>
            <a:picLocks noChangeAspect="1"/>
          </p:cNvPicPr>
          <p:nvPr/>
        </p:nvPicPr>
        <p:blipFill>
          <a:blip r:embed="rId2" cstate="print"/>
          <a:stretch>
            <a:fillRect/>
          </a:stretch>
        </p:blipFill>
        <p:spPr>
          <a:xfrm>
            <a:off x="5652120" y="1273324"/>
            <a:ext cx="3096344" cy="2095500"/>
          </a:xfrm>
          <a:prstGeom prst="rect">
            <a:avLst/>
          </a:prstGeom>
        </p:spPr>
      </p:pic>
      <p:pic>
        <p:nvPicPr>
          <p:cNvPr id="19" name="图片 18" descr="黄茶2.jpg"/>
          <p:cNvPicPr>
            <a:picLocks noChangeAspect="1"/>
          </p:cNvPicPr>
          <p:nvPr/>
        </p:nvPicPr>
        <p:blipFill>
          <a:blip r:embed="rId3" cstate="print"/>
          <a:stretch>
            <a:fillRect/>
          </a:stretch>
        </p:blipFill>
        <p:spPr>
          <a:xfrm>
            <a:off x="5508104" y="3361556"/>
            <a:ext cx="3312368" cy="19442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heckerboard(across)">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sp>
        <p:nvSpPr>
          <p:cNvPr id="8" name="矩形 7"/>
          <p:cNvSpPr/>
          <p:nvPr/>
        </p:nvSpPr>
        <p:spPr>
          <a:xfrm>
            <a:off x="3491880" y="1489348"/>
            <a:ext cx="2579796" cy="461665"/>
          </a:xfrm>
          <a:prstGeom prst="rect">
            <a:avLst/>
          </a:prstGeom>
        </p:spPr>
        <p:txBody>
          <a:bodyPr wrap="square">
            <a:spAutoFit/>
          </a:bodyPr>
          <a:lstStyle/>
          <a:p>
            <a:endParaRPr lang="zh-CN" altLang="en-US" sz="2400" b="1" dirty="0">
              <a:solidFill>
                <a:schemeClr val="accent6">
                  <a:lumMod val="75000"/>
                </a:schemeClr>
              </a:solidFill>
            </a:endParaRPr>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8" name="Rectangle 5"/>
          <p:cNvSpPr txBox="1">
            <a:spLocks noChangeArrowheads="1"/>
          </p:cNvSpPr>
          <p:nvPr/>
        </p:nvSpPr>
        <p:spPr>
          <a:xfrm>
            <a:off x="842994" y="3714756"/>
            <a:ext cx="8229600" cy="2143140"/>
          </a:xfrm>
          <a:prstGeom prst="rect">
            <a:avLst/>
          </a:prstGeom>
        </p:spPr>
        <p:txBody>
          <a:bodyPr/>
          <a:lstStyle/>
          <a:p>
            <a:pPr marL="363855" marR="0" lvl="0" indent="-363855" algn="l" defTabSz="971550" rtl="0" eaLnBrk="0" fontAlgn="base" latinLnBrk="0" hangingPunct="0">
              <a:lnSpc>
                <a:spcPct val="90000"/>
              </a:lnSpc>
              <a:spcBef>
                <a:spcPct val="20000"/>
              </a:spcBef>
              <a:spcAft>
                <a:spcPct val="0"/>
              </a:spcAft>
              <a:buClrTx/>
              <a:buSzTx/>
              <a:defRPr/>
            </a:pP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9" name="Rectangle 6"/>
          <p:cNvSpPr txBox="1">
            <a:spLocks noChangeArrowheads="1"/>
          </p:cNvSpPr>
          <p:nvPr/>
        </p:nvSpPr>
        <p:spPr>
          <a:xfrm>
            <a:off x="467544" y="1561356"/>
            <a:ext cx="5638800" cy="1724020"/>
          </a:xfrm>
          <a:prstGeom prst="rect">
            <a:avLst/>
          </a:prstGeom>
        </p:spPr>
        <p:txBody>
          <a:bodyPr/>
          <a:lstStyle/>
          <a:p>
            <a:pPr marL="360045" defTabSz="971550">
              <a:spcBef>
                <a:spcPts val="500"/>
              </a:spcBef>
              <a:buSzPct val="60000"/>
              <a:buFont typeface="Wingdings" panose="05000000000000000000" pitchFamily="2" charset="2"/>
              <a:buChar char="l"/>
              <a:defRPr/>
            </a:pPr>
            <a:r>
              <a:rPr lang="en-US" altLang="zh-CN" sz="2400" dirty="0" smtClean="0"/>
              <a:t>  a symbol of togetherness</a:t>
            </a:r>
            <a:endParaRPr lang="en-US" altLang="zh-CN" sz="2400" dirty="0" smtClean="0"/>
          </a:p>
          <a:p>
            <a:pPr marL="360045" defTabSz="971550">
              <a:spcBef>
                <a:spcPts val="500"/>
              </a:spcBef>
              <a:buSzPct val="60000"/>
              <a:buFont typeface="Wingdings" panose="05000000000000000000" pitchFamily="2" charset="2"/>
              <a:buChar char="l"/>
              <a:defRPr/>
            </a:pPr>
            <a:r>
              <a:rPr lang="en-US" altLang="zh-CN" sz="2400" dirty="0" smtClean="0"/>
              <a:t>  a sharing of something enjoyable</a:t>
            </a:r>
            <a:endParaRPr lang="en-US" altLang="zh-CN" sz="2400" dirty="0" smtClean="0"/>
          </a:p>
          <a:p>
            <a:pPr marL="360045" defTabSz="971550">
              <a:spcBef>
                <a:spcPts val="500"/>
              </a:spcBef>
              <a:buSzPct val="60000"/>
              <a:buFont typeface="Wingdings" panose="05000000000000000000" pitchFamily="2" charset="2"/>
              <a:buChar char="l"/>
              <a:defRPr/>
            </a:pPr>
            <a:r>
              <a:rPr lang="en-US" altLang="zh-CN" sz="2400" dirty="0" smtClean="0"/>
              <a:t>  a way of showing respect to gusts</a:t>
            </a:r>
            <a:endParaRPr lang="en-US" altLang="zh-CN" sz="2400" dirty="0" smtClean="0"/>
          </a:p>
          <a:p>
            <a:pPr marL="360045" defTabSz="971550">
              <a:spcBef>
                <a:spcPts val="500"/>
              </a:spcBef>
              <a:buSzPct val="60000"/>
              <a:buFont typeface="Wingdings" panose="05000000000000000000" pitchFamily="2" charset="2"/>
              <a:buChar char="l"/>
              <a:defRPr/>
            </a:pPr>
            <a:r>
              <a:rPr lang="en-US" altLang="zh-CN" sz="2400" dirty="0" smtClean="0"/>
              <a:t>  ask for the preference of the guests before making the tea</a:t>
            </a:r>
            <a:endParaRPr lang="en-US" altLang="zh-CN" sz="2400" dirty="0" smtClean="0"/>
          </a:p>
          <a:p>
            <a:pPr marL="360045" defTabSz="971550">
              <a:spcBef>
                <a:spcPts val="500"/>
              </a:spcBef>
              <a:buSzPct val="60000"/>
              <a:buFont typeface="Wingdings" panose="05000000000000000000" pitchFamily="2" charset="2"/>
              <a:buChar char="l"/>
              <a:defRPr/>
            </a:pPr>
            <a:r>
              <a:rPr lang="en-US" altLang="zh-CN" sz="2400" dirty="0" smtClean="0"/>
              <a:t>  the water should not be too hot</a:t>
            </a:r>
            <a:endParaRPr lang="en-US" altLang="zh-CN" sz="2400" dirty="0" smtClean="0"/>
          </a:p>
          <a:p>
            <a:pPr marL="360045" defTabSz="971550">
              <a:spcBef>
                <a:spcPts val="500"/>
              </a:spcBef>
              <a:buSzPct val="60000"/>
              <a:buFont typeface="Wingdings" panose="05000000000000000000" pitchFamily="2" charset="2"/>
              <a:buChar char="l"/>
              <a:defRPr/>
            </a:pPr>
            <a:r>
              <a:rPr lang="en-US" altLang="zh-CN" sz="2400" dirty="0" smtClean="0">
                <a:latin typeface="Arial" panose="020B0604020202020204" pitchFamily="34" charset="0"/>
              </a:rPr>
              <a:t>  “</a:t>
            </a:r>
            <a:r>
              <a:rPr lang="en-US" altLang="zh-CN" sz="2400" dirty="0" smtClean="0"/>
              <a:t>full cup for wine and half cup for tea</a:t>
            </a:r>
            <a:r>
              <a:rPr lang="en-US" altLang="zh-CN" sz="2400" dirty="0" smtClean="0">
                <a:latin typeface="Arial" panose="020B0604020202020204" pitchFamily="34" charset="0"/>
              </a:rPr>
              <a:t>”</a:t>
            </a:r>
            <a:r>
              <a:rPr lang="en-US" altLang="zh-CN" sz="2400" dirty="0" smtClean="0"/>
              <a:t> </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 </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a:p>
            <a:pPr marL="363855" marR="0" lvl="0" indent="-363855" algn="l" defTabSz="971550" rtl="0" eaLnBrk="0" fontAlgn="base" latinLnBrk="0" hangingPunct="0">
              <a:lnSpc>
                <a:spcPct val="90000"/>
              </a:lnSpc>
              <a:spcBef>
                <a:spcPct val="20000"/>
              </a:spcBef>
              <a:spcAft>
                <a:spcPct val="0"/>
              </a:spcAft>
              <a:buClrTx/>
              <a:buSzTx/>
              <a:defRPr/>
            </a:pP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
        <p:nvSpPr>
          <p:cNvPr id="23" name="TextBox 8"/>
          <p:cNvSpPr txBox="1">
            <a:spLocks noChangeArrowheads="1"/>
          </p:cNvSpPr>
          <p:nvPr/>
        </p:nvSpPr>
        <p:spPr bwMode="auto">
          <a:xfrm>
            <a:off x="-2556792"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Chinese Tea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4" name="矩形 23"/>
          <p:cNvSpPr/>
          <p:nvPr/>
        </p:nvSpPr>
        <p:spPr>
          <a:xfrm>
            <a:off x="2483768" y="985292"/>
            <a:ext cx="1862498" cy="461665"/>
          </a:xfrm>
          <a:prstGeom prst="rect">
            <a:avLst/>
          </a:prstGeom>
        </p:spPr>
        <p:txBody>
          <a:bodyPr wrap="none">
            <a:spAutoFit/>
          </a:bodyPr>
          <a:lstStyle/>
          <a:p>
            <a:r>
              <a:rPr lang="en-US" altLang="zh-CN" sz="2400" b="1" dirty="0" smtClean="0">
                <a:solidFill>
                  <a:schemeClr val="accent6">
                    <a:lumMod val="50000"/>
                  </a:schemeClr>
                </a:solidFill>
              </a:rPr>
              <a:t>Tea Etiquette</a:t>
            </a:r>
            <a:endParaRPr lang="zh-CN" altLang="en-US" sz="2400" b="1" dirty="0">
              <a:solidFill>
                <a:schemeClr val="accent6">
                  <a:lumMod val="50000"/>
                </a:schemeClr>
              </a:solidFill>
            </a:endParaRPr>
          </a:p>
        </p:txBody>
      </p:sp>
      <p:pic>
        <p:nvPicPr>
          <p:cNvPr id="20" name="图片 19" descr="识茶.png"/>
          <p:cNvPicPr>
            <a:picLocks noChangeAspect="1"/>
          </p:cNvPicPr>
          <p:nvPr/>
        </p:nvPicPr>
        <p:blipFill>
          <a:blip r:embed="rId2" cstate="print"/>
          <a:stretch>
            <a:fillRect/>
          </a:stretch>
        </p:blipFill>
        <p:spPr>
          <a:xfrm>
            <a:off x="6156176" y="1057300"/>
            <a:ext cx="2808312" cy="4161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nodePh="1">
                                  <p:stCondLst>
                                    <p:cond delay="0"/>
                                  </p:stCondLst>
                                  <p:endCondLst>
                                    <p:cond evt="begin" delay="0">
                                      <p:tn val="34"/>
                                    </p:cond>
                                  </p:endCondLst>
                                  <p:childTnLst>
                                    <p:set>
                                      <p:cBhvr>
                                        <p:cTn id="35"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build="p"/>
      <p:bldP spid="1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2"/>
          </p:nvPr>
        </p:nvSpPr>
        <p:spPr bwMode="auto">
          <a:noFill/>
          <a:ln>
            <a:miter lim="800000"/>
          </a:ln>
        </p:spPr>
        <p:txBody>
          <a:bodyPr/>
          <a:lstStyle/>
          <a:p>
            <a:fld id="{CCA88C1B-8EE0-4B7F-8133-AB63D96F1795}" type="slidenum">
              <a:rPr lang="zh-CN" altLang="en-US"/>
            </a:fld>
            <a:endParaRPr lang="zh-CN" altLang="en-US"/>
          </a:p>
        </p:txBody>
      </p:sp>
      <p:grpSp>
        <p:nvGrpSpPr>
          <p:cNvPr id="2" name="组合 2"/>
          <p:cNvGrpSpPr/>
          <p:nvPr/>
        </p:nvGrpSpPr>
        <p:grpSpPr bwMode="auto">
          <a:xfrm>
            <a:off x="32" y="507986"/>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175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Rectangle 2"/>
          <p:cNvSpPr txBox="1">
            <a:spLocks noRot="1" noChangeArrowheads="1"/>
          </p:cNvSpPr>
          <p:nvPr/>
        </p:nvSpPr>
        <p:spPr>
          <a:xfrm>
            <a:off x="539552" y="928674"/>
            <a:ext cx="8147248" cy="652934"/>
          </a:xfrm>
          <a:prstGeom prst="rect">
            <a:avLst/>
          </a:prstGeom>
        </p:spPr>
        <p:txBody>
          <a:bodyPr>
            <a:normAutofit fontScale="97500"/>
          </a:bodyPr>
          <a:lstStyle/>
          <a:p>
            <a:pPr lvl="0" algn="ctr" defTabSz="971550">
              <a:defRPr/>
            </a:pPr>
            <a:r>
              <a:rPr lang="en-US" altLang="zh-CN" sz="2400" b="1" noProof="0" dirty="0" smtClean="0">
                <a:solidFill>
                  <a:schemeClr val="accent6">
                    <a:lumMod val="50000"/>
                  </a:schemeClr>
                </a:solidFill>
                <a:latin typeface="+mj-lt"/>
                <a:ea typeface="+mj-ea"/>
                <a:cs typeface="+mj-cs"/>
              </a:rPr>
              <a:t>Three Cups of Tea of the </a:t>
            </a:r>
            <a:r>
              <a:rPr lang="en-US" altLang="zh-CN" sz="2400" b="1" noProof="0" dirty="0" err="1" smtClean="0">
                <a:solidFill>
                  <a:schemeClr val="accent6">
                    <a:lumMod val="50000"/>
                  </a:schemeClr>
                </a:solidFill>
                <a:latin typeface="+mj-lt"/>
                <a:ea typeface="+mj-ea"/>
                <a:cs typeface="+mj-cs"/>
              </a:rPr>
              <a:t>Bai</a:t>
            </a:r>
            <a:r>
              <a:rPr lang="en-US" altLang="zh-CN" sz="2400" b="1" noProof="0" dirty="0" smtClean="0">
                <a:solidFill>
                  <a:schemeClr val="accent6">
                    <a:lumMod val="50000"/>
                  </a:schemeClr>
                </a:solidFill>
                <a:latin typeface="+mj-lt"/>
                <a:ea typeface="+mj-ea"/>
                <a:cs typeface="+mj-cs"/>
              </a:rPr>
              <a:t> </a:t>
            </a:r>
            <a:r>
              <a:rPr lang="en-US" altLang="zh-CN" sz="2400" b="1" noProof="0" dirty="0" err="1" smtClean="0">
                <a:solidFill>
                  <a:schemeClr val="accent6">
                    <a:lumMod val="50000"/>
                  </a:schemeClr>
                </a:solidFill>
                <a:latin typeface="+mj-lt"/>
                <a:ea typeface="+mj-ea"/>
                <a:cs typeface="+mj-cs"/>
              </a:rPr>
              <a:t>Ethinic</a:t>
            </a:r>
            <a:r>
              <a:rPr lang="en-US" altLang="zh-CN" sz="2400" b="1" noProof="0" dirty="0" smtClean="0">
                <a:solidFill>
                  <a:schemeClr val="accent6">
                    <a:lumMod val="50000"/>
                  </a:schemeClr>
                </a:solidFill>
                <a:latin typeface="+mj-lt"/>
                <a:ea typeface="+mj-ea"/>
                <a:cs typeface="+mj-cs"/>
              </a:rPr>
              <a:t> Group</a:t>
            </a: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sp>
        <p:nvSpPr>
          <p:cNvPr id="16" name="TextBox 8"/>
          <p:cNvSpPr txBox="1">
            <a:spLocks noChangeArrowheads="1"/>
          </p:cNvSpPr>
          <p:nvPr/>
        </p:nvSpPr>
        <p:spPr bwMode="auto">
          <a:xfrm>
            <a:off x="-540568" y="0"/>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0" name="矩形 19"/>
          <p:cNvSpPr/>
          <p:nvPr/>
        </p:nvSpPr>
        <p:spPr>
          <a:xfrm>
            <a:off x="827584" y="1489348"/>
            <a:ext cx="7786742" cy="3897630"/>
          </a:xfrm>
          <a:prstGeom prst="rect">
            <a:avLst/>
          </a:prstGeom>
        </p:spPr>
        <p:txBody>
          <a:bodyPr wrap="square">
            <a:spAutoFit/>
          </a:bodyPr>
          <a:lstStyle/>
          <a:p>
            <a:pPr marL="360045">
              <a:spcBef>
                <a:spcPts val="500"/>
              </a:spcBef>
              <a:buSzPct val="60000"/>
              <a:buFont typeface="Wingdings" panose="05000000000000000000" pitchFamily="2" charset="2"/>
              <a:buChar char="l"/>
            </a:pPr>
            <a:r>
              <a:rPr lang="en-US" altLang="zh-CN" sz="2200" dirty="0" smtClean="0">
                <a:latin typeface="+mn-lt"/>
              </a:rPr>
              <a:t>  the famous custom of the </a:t>
            </a:r>
            <a:r>
              <a:rPr lang="en-US" altLang="zh-CN" sz="2200" dirty="0" err="1" smtClean="0">
                <a:latin typeface="+mn-lt"/>
              </a:rPr>
              <a:t>Bai</a:t>
            </a:r>
            <a:r>
              <a:rPr lang="en-US" altLang="zh-CN" sz="2200" dirty="0" smtClean="0">
                <a:latin typeface="+mn-lt"/>
              </a:rPr>
              <a:t> ethnic group</a:t>
            </a:r>
            <a:endParaRPr lang="en-US" altLang="zh-CN" sz="2200" dirty="0" smtClean="0">
              <a:latin typeface="+mn-lt"/>
            </a:endParaRPr>
          </a:p>
          <a:p>
            <a:pPr marL="360045">
              <a:spcBef>
                <a:spcPts val="500"/>
              </a:spcBef>
              <a:buSzPct val="60000"/>
              <a:buFont typeface="Wingdings" panose="05000000000000000000" pitchFamily="2" charset="2"/>
              <a:buChar char="l"/>
            </a:pPr>
            <a:r>
              <a:rPr lang="en-US" altLang="zh-CN" sz="2400" b="1" dirty="0" smtClean="0"/>
              <a:t>  </a:t>
            </a:r>
            <a:r>
              <a:rPr lang="en-US" altLang="zh-CN" sz="2400" dirty="0" smtClean="0"/>
              <a:t>greet with this warm and unique ceremony</a:t>
            </a:r>
            <a:endParaRPr lang="en-US" altLang="zh-CN" sz="2400" dirty="0" smtClean="0"/>
          </a:p>
          <a:p>
            <a:pPr marL="360045">
              <a:spcBef>
                <a:spcPts val="500"/>
              </a:spcBef>
              <a:buSzPct val="60000"/>
              <a:buFont typeface="Wingdings" panose="05000000000000000000" pitchFamily="2" charset="2"/>
              <a:buChar char="l"/>
            </a:pPr>
            <a:r>
              <a:rPr lang="en-US" altLang="zh-CN" sz="2400" dirty="0" smtClean="0"/>
              <a:t>  three cups of tea</a:t>
            </a:r>
            <a:endParaRPr lang="en-US" altLang="zh-CN" sz="2400" dirty="0" smtClean="0"/>
          </a:p>
          <a:p>
            <a:pPr marL="360045">
              <a:spcBef>
                <a:spcPts val="500"/>
              </a:spcBef>
              <a:buSzPct val="60000"/>
              <a:buFont typeface="Wingdings" panose="05000000000000000000" pitchFamily="2" charset="2"/>
              <a:buChar char="l"/>
            </a:pPr>
            <a:r>
              <a:rPr lang="en-US" altLang="zh-CN" sz="2400" dirty="0" smtClean="0"/>
              <a:t>  The first cup: made from local bitter leaves;  medicinal. </a:t>
            </a:r>
            <a:endParaRPr lang="en-US" altLang="zh-CN" sz="2400" dirty="0" smtClean="0"/>
          </a:p>
          <a:p>
            <a:pPr marL="360045">
              <a:spcBef>
                <a:spcPts val="500"/>
              </a:spcBef>
              <a:buSzPct val="60000"/>
              <a:buFont typeface="Wingdings" panose="05000000000000000000" pitchFamily="2" charset="2"/>
              <a:buChar char="l"/>
            </a:pPr>
            <a:r>
              <a:rPr lang="en-US" altLang="zh-CN" sz="2400" dirty="0" smtClean="0"/>
              <a:t>  The second cup: made from  walnuts (</a:t>
            </a:r>
            <a:r>
              <a:rPr lang="zh-CN" altLang="en-US" sz="2400" dirty="0" smtClean="0"/>
              <a:t>核桃</a:t>
            </a:r>
            <a:r>
              <a:rPr lang="en-US" altLang="zh-CN" sz="2400" dirty="0" smtClean="0"/>
              <a:t>), cheese and </a:t>
            </a:r>
            <a:endParaRPr lang="en-US" altLang="zh-CN" sz="2400" dirty="0" smtClean="0"/>
          </a:p>
          <a:p>
            <a:pPr marL="360045">
              <a:spcBef>
                <a:spcPts val="500"/>
              </a:spcBef>
              <a:buSzPct val="60000"/>
            </a:pPr>
            <a:r>
              <a:rPr lang="en-US" altLang="zh-CN" sz="2400" dirty="0" smtClean="0"/>
              <a:t>    sugar; sweet. </a:t>
            </a:r>
            <a:endParaRPr lang="en-US" altLang="zh-CN" sz="2400" dirty="0" smtClean="0"/>
          </a:p>
          <a:p>
            <a:pPr marL="360045">
              <a:spcBef>
                <a:spcPts val="500"/>
              </a:spcBef>
              <a:buSzPct val="60000"/>
              <a:buFont typeface="Wingdings" panose="05000000000000000000" pitchFamily="2" charset="2"/>
              <a:buChar char="l"/>
            </a:pPr>
            <a:r>
              <a:rPr lang="en-US" altLang="zh-CN" sz="2400" dirty="0" smtClean="0"/>
              <a:t>  The third cup: made by mixing prickly ash, ginger and </a:t>
            </a:r>
            <a:endParaRPr lang="en-US" altLang="zh-CN" sz="2400" dirty="0" smtClean="0"/>
          </a:p>
          <a:p>
            <a:pPr marL="360045">
              <a:spcBef>
                <a:spcPts val="500"/>
              </a:spcBef>
              <a:buSzPct val="60000"/>
            </a:pPr>
            <a:r>
              <a:rPr lang="en-US" altLang="zh-CN" sz="2400" dirty="0" smtClean="0"/>
              <a:t>    Chinese cinnamon (</a:t>
            </a:r>
            <a:r>
              <a:rPr lang="zh-CN" altLang="en-US" sz="2400" dirty="0" smtClean="0"/>
              <a:t>肉桂</a:t>
            </a:r>
            <a:r>
              <a:rPr lang="en-US" altLang="zh-CN" sz="2400" dirty="0" smtClean="0"/>
              <a:t>) with honey and bitter tea; </a:t>
            </a:r>
            <a:endParaRPr lang="en-US" altLang="zh-CN" sz="2400" dirty="0" smtClean="0"/>
          </a:p>
          <a:p>
            <a:pPr marL="360045">
              <a:spcBef>
                <a:spcPts val="500"/>
              </a:spcBef>
              <a:buSzPct val="60000"/>
            </a:pPr>
            <a:r>
              <a:rPr lang="en-US" altLang="zh-CN" sz="2400" dirty="0" smtClean="0"/>
              <a:t>    pungent, with a distinct aftertaste.   </a:t>
            </a:r>
            <a:endParaRPr lang="en-US" altLang="zh-CN" sz="2200" dirty="0" smtClean="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slide(fromBottom)">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slide(fromBottom)">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slide(fromBottom)">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slide(fromBottom)">
                                      <p:cBhvr>
                                        <p:cTn id="22" dur="500"/>
                                        <p:tgtEl>
                                          <p:spTgt spid="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animEffect transition="in" filter="slide(fromBottom)">
                                      <p:cBhvr>
                                        <p:cTn id="27" dur="500"/>
                                        <p:tgtEl>
                                          <p:spTgt spid="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0">
                                            <p:txEl>
                                              <p:pRg st="5" end="5"/>
                                            </p:txEl>
                                          </p:spTgt>
                                        </p:tgtEl>
                                        <p:attrNameLst>
                                          <p:attrName>style.visibility</p:attrName>
                                        </p:attrNameLst>
                                      </p:cBhvr>
                                      <p:to>
                                        <p:strVal val="visible"/>
                                      </p:to>
                                    </p:set>
                                    <p:animEffect transition="in" filter="slide(fromBottom)">
                                      <p:cBhvr>
                                        <p:cTn id="32" dur="500"/>
                                        <p:tgtEl>
                                          <p:spTgt spid="2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0">
                                            <p:txEl>
                                              <p:pRg st="6" end="6"/>
                                            </p:txEl>
                                          </p:spTgt>
                                        </p:tgtEl>
                                        <p:attrNameLst>
                                          <p:attrName>style.visibility</p:attrName>
                                        </p:attrNameLst>
                                      </p:cBhvr>
                                      <p:to>
                                        <p:strVal val="visible"/>
                                      </p:to>
                                    </p:set>
                                    <p:animEffect transition="in" filter="slide(fromBottom)">
                                      <p:cBhvr>
                                        <p:cTn id="37" dur="500"/>
                                        <p:tgtEl>
                                          <p:spTgt spid="2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20">
                                            <p:txEl>
                                              <p:pRg st="7" end="7"/>
                                            </p:txEl>
                                          </p:spTgt>
                                        </p:tgtEl>
                                        <p:attrNameLst>
                                          <p:attrName>style.visibility</p:attrName>
                                        </p:attrNameLst>
                                      </p:cBhvr>
                                      <p:to>
                                        <p:strVal val="visible"/>
                                      </p:to>
                                    </p:set>
                                    <p:animEffect transition="in" filter="slide(fromBottom)">
                                      <p:cBhvr>
                                        <p:cTn id="42" dur="500"/>
                                        <p:tgtEl>
                                          <p:spTgt spid="2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20">
                                            <p:txEl>
                                              <p:pRg st="8" end="8"/>
                                            </p:txEl>
                                          </p:spTgt>
                                        </p:tgtEl>
                                        <p:attrNameLst>
                                          <p:attrName>style.visibility</p:attrName>
                                        </p:attrNameLst>
                                      </p:cBhvr>
                                      <p:to>
                                        <p:strVal val="visible"/>
                                      </p:to>
                                    </p:set>
                                    <p:animEffect transition="in" filter="slide(fromBottom)">
                                      <p:cBhvr>
                                        <p:cTn id="47" dur="500"/>
                                        <p:tgtEl>
                                          <p:spTgt spid="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11"/>
          <p:cNvGrpSpPr/>
          <p:nvPr/>
        </p:nvGrpSpPr>
        <p:grpSpPr>
          <a:xfrm>
            <a:off x="-2556792" y="121196"/>
            <a:ext cx="11700792" cy="878916"/>
            <a:chOff x="-2556792" y="121196"/>
            <a:chExt cx="11700792" cy="878916"/>
          </a:xfrm>
        </p:grpSpPr>
        <p:grpSp>
          <p:nvGrpSpPr>
            <p:cNvPr id="3"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2556792"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tea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21" name="TextBox 20"/>
          <p:cNvSpPr txBox="1"/>
          <p:nvPr/>
        </p:nvSpPr>
        <p:spPr>
          <a:xfrm>
            <a:off x="928662" y="1857368"/>
            <a:ext cx="7500990" cy="3843655"/>
          </a:xfrm>
          <a:prstGeom prst="rect">
            <a:avLst/>
          </a:prstGeom>
          <a:noFill/>
        </p:spPr>
        <p:txBody>
          <a:bodyPr wrap="square" rtlCol="0">
            <a:spAutoFit/>
          </a:bodyPr>
          <a:lstStyle/>
          <a:p>
            <a:pPr marL="360045">
              <a:spcBef>
                <a:spcPts val="500"/>
              </a:spcBef>
              <a:spcAft>
                <a:spcPts val="1800"/>
              </a:spcAft>
              <a:buSzPct val="55000"/>
            </a:pPr>
            <a:r>
              <a:rPr lang="en-US" altLang="zh-CN" sz="2400" dirty="0" smtClean="0"/>
              <a:t>The three cups of tea are symbolic of the three stages of one</a:t>
            </a:r>
            <a:r>
              <a:rPr lang="en-US" altLang="zh-CN" sz="2400" dirty="0" smtClean="0">
                <a:latin typeface="Arial" panose="020B0604020202020204"/>
              </a:rPr>
              <a:t>’</a:t>
            </a:r>
            <a:r>
              <a:rPr lang="en-US" altLang="zh-CN" sz="2400" dirty="0" smtClean="0"/>
              <a:t>s life journey: </a:t>
            </a:r>
            <a:endParaRPr lang="en-US" altLang="zh-CN" sz="2400" dirty="0" smtClean="0"/>
          </a:p>
          <a:p>
            <a:pPr marL="360045">
              <a:spcBef>
                <a:spcPts val="500"/>
              </a:spcBef>
              <a:spcAft>
                <a:spcPts val="1200"/>
              </a:spcAft>
              <a:buSzPct val="55000"/>
              <a:buFont typeface="Wingdings" panose="05000000000000000000" pitchFamily="2" charset="2"/>
              <a:buChar char="l"/>
            </a:pPr>
            <a:r>
              <a:rPr lang="en-US" altLang="zh-CN" sz="2400" dirty="0" smtClean="0"/>
              <a:t> going through all kinds of hardships </a:t>
            </a:r>
            <a:endParaRPr lang="en-US" altLang="zh-CN" sz="2400" dirty="0" smtClean="0"/>
          </a:p>
          <a:p>
            <a:pPr marL="360045">
              <a:spcBef>
                <a:spcPts val="500"/>
              </a:spcBef>
              <a:spcAft>
                <a:spcPts val="1200"/>
              </a:spcAft>
              <a:buSzPct val="55000"/>
              <a:buFont typeface="Wingdings" panose="05000000000000000000" pitchFamily="2" charset="2"/>
              <a:buChar char="l"/>
            </a:pPr>
            <a:r>
              <a:rPr lang="en-US" altLang="zh-CN" sz="2400" dirty="0" smtClean="0"/>
              <a:t> exploring the joy of life</a:t>
            </a:r>
            <a:endParaRPr lang="en-US" altLang="zh-CN" sz="2400" dirty="0" smtClean="0"/>
          </a:p>
          <a:p>
            <a:pPr marL="360045">
              <a:spcBef>
                <a:spcPts val="500"/>
              </a:spcBef>
              <a:spcAft>
                <a:spcPts val="1200"/>
              </a:spcAft>
              <a:buSzPct val="55000"/>
              <a:buFont typeface="Wingdings" panose="05000000000000000000" pitchFamily="2" charset="2"/>
              <a:buChar char="l"/>
            </a:pPr>
            <a:r>
              <a:rPr lang="en-US" altLang="zh-CN" sz="2400" dirty="0" smtClean="0"/>
              <a:t>  recalling both bitter and happy experiences</a:t>
            </a:r>
            <a:endParaRPr lang="en-US" altLang="zh-CN" sz="2400" dirty="0" smtClean="0"/>
          </a:p>
          <a:p>
            <a:pPr marL="360045">
              <a:spcBef>
                <a:spcPts val="500"/>
              </a:spcBef>
              <a:spcAft>
                <a:spcPts val="1200"/>
              </a:spcAft>
              <a:buSzPct val="55000"/>
              <a:buFont typeface="Wingdings" panose="05000000000000000000" pitchFamily="2" charset="2"/>
              <a:buChar char="l"/>
            </a:pPr>
            <a:r>
              <a:rPr lang="zh-CN" altLang="en-US" sz="2400" dirty="0" smtClean="0">
                <a:sym typeface="+mn-ea"/>
              </a:rPr>
              <a:t>头苦，二甜，三回味</a:t>
            </a:r>
            <a:endParaRPr lang="en-US" altLang="zh-CN" sz="2400" dirty="0" smtClean="0"/>
          </a:p>
          <a:p>
            <a:pPr marL="360045">
              <a:spcBef>
                <a:spcPts val="500"/>
              </a:spcBef>
              <a:spcAft>
                <a:spcPts val="1200"/>
              </a:spcAft>
              <a:buSzPct val="55000"/>
              <a:buFont typeface="Wingdings" panose="05000000000000000000" pitchFamily="2" charset="2"/>
              <a:buChar char="l"/>
            </a:pPr>
            <a:endParaRPr lang="zh-CN" altLang="en-US" sz="2400" dirty="0" smtClean="0"/>
          </a:p>
        </p:txBody>
      </p:sp>
      <p:sp>
        <p:nvSpPr>
          <p:cNvPr id="22" name="矩形 21"/>
          <p:cNvSpPr/>
          <p:nvPr/>
        </p:nvSpPr>
        <p:spPr>
          <a:xfrm>
            <a:off x="1043608" y="1057300"/>
            <a:ext cx="6984776" cy="461665"/>
          </a:xfrm>
          <a:prstGeom prst="rect">
            <a:avLst/>
          </a:prstGeom>
        </p:spPr>
        <p:txBody>
          <a:bodyPr wrap="square">
            <a:spAutoFit/>
          </a:bodyPr>
          <a:lstStyle/>
          <a:p>
            <a:pPr algn="ctr"/>
            <a:r>
              <a:rPr lang="en-US" altLang="zh-CN" sz="2400" b="1" dirty="0" smtClean="0">
                <a:solidFill>
                  <a:schemeClr val="accent6">
                    <a:lumMod val="50000"/>
                  </a:schemeClr>
                </a:solidFill>
              </a:rPr>
              <a:t>What does</a:t>
            </a:r>
            <a:r>
              <a:rPr lang="en-US" altLang="zh-CN" sz="2400" dirty="0" smtClean="0">
                <a:solidFill>
                  <a:srgbClr val="DA1804"/>
                </a:solidFill>
              </a:rPr>
              <a:t> </a:t>
            </a:r>
            <a:r>
              <a:rPr lang="en-US" altLang="zh-CN" sz="2400" b="1" dirty="0" smtClean="0">
                <a:solidFill>
                  <a:schemeClr val="accent6">
                    <a:lumMod val="50000"/>
                  </a:schemeClr>
                </a:solidFill>
              </a:rPr>
              <a:t>the </a:t>
            </a:r>
            <a:r>
              <a:rPr lang="en-US" altLang="zh-CN" sz="2400" b="1" dirty="0" smtClean="0">
                <a:solidFill>
                  <a:schemeClr val="accent6">
                    <a:lumMod val="50000"/>
                  </a:schemeClr>
                </a:solidFill>
              </a:rPr>
              <a:t>three </a:t>
            </a:r>
            <a:r>
              <a:rPr lang="en-US" altLang="zh-CN" sz="2400" b="1" dirty="0" smtClean="0">
                <a:solidFill>
                  <a:schemeClr val="accent6">
                    <a:lumMod val="50000"/>
                  </a:schemeClr>
                </a:solidFill>
              </a:rPr>
              <a:t>cups of tea symbolize?   </a:t>
            </a:r>
            <a:endParaRPr lang="zh-CN" altLang="en-US" sz="2400" b="1" dirty="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Bottom)">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805690" y="1129308"/>
            <a:ext cx="1273057" cy="4075450"/>
            <a:chOff x="1187624" y="1129902"/>
            <a:chExt cx="1273365" cy="4074171"/>
          </a:xfrm>
        </p:grpSpPr>
        <p:sp>
          <p:nvSpPr>
            <p:cNvPr id="6" name="矩形 5"/>
            <p:cNvSpPr/>
            <p:nvPr/>
          </p:nvSpPr>
          <p:spPr>
            <a:xfrm>
              <a:off x="1188358" y="393830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descr="G:\360data\重要数据\桌面\东京国际朝日学院\素材\168126.jpg"/>
            <p:cNvPicPr>
              <a:picLocks noChangeAspect="1" noChangeArrowheads="1"/>
            </p:cNvPicPr>
            <p:nvPr/>
          </p:nvPicPr>
          <p:blipFill>
            <a:blip r:embed="rId1" cstate="print">
              <a:duotone>
                <a:schemeClr val="accent5">
                  <a:shade val="45000"/>
                  <a:satMod val="135000"/>
                </a:schemeClr>
                <a:prstClr val="white"/>
              </a:duotone>
            </a:blip>
            <a:stretch>
              <a:fillRect/>
            </a:stretch>
          </p:blipFill>
          <p:spPr bwMode="auto">
            <a:xfrm>
              <a:off x="1187624" y="1129902"/>
              <a:ext cx="1273365" cy="2735445"/>
            </a:xfrm>
            <a:prstGeom prst="rect">
              <a:avLst/>
            </a:prstGeom>
            <a:noFill/>
            <a:ln w="9525">
              <a:noFill/>
              <a:miter lim="800000"/>
              <a:headEnd/>
              <a:tailEnd/>
            </a:ln>
          </p:spPr>
        </p:pic>
        <p:sp>
          <p:nvSpPr>
            <p:cNvPr id="8" name="TextBox 7"/>
            <p:cNvSpPr txBox="1"/>
            <p:nvPr/>
          </p:nvSpPr>
          <p:spPr bwMode="auto">
            <a:xfrm>
              <a:off x="1389731" y="2379438"/>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213988" y="4225651"/>
              <a:ext cx="1184392" cy="978422"/>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Features of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Chinese</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 Food</a:t>
              </a:r>
              <a:r>
                <a:rPr lang="en-US" altLang="zh-CN" sz="1600" b="1" dirty="0" smtClean="0">
                  <a:solidFill>
                    <a:schemeClr val="bg1">
                      <a:lumMod val="50000"/>
                    </a:schemeClr>
                  </a:solidFill>
                  <a:ea typeface="冬青黑体简体中文 W6" panose="02010600030101010101" charset="-122"/>
                  <a:cs typeface="冬青黑体简体中文 W6" panose="02010600030101010101" charset="-122"/>
                </a:rPr>
                <a:t> </a:t>
              </a:r>
              <a:endParaRPr lang="en-US" altLang="zh-CN" sz="1600" b="1" dirty="0" smtClean="0">
                <a:solidFill>
                  <a:schemeClr val="bg1">
                    <a:lumMod val="50000"/>
                  </a:schemeClr>
                </a:solidFill>
                <a:ea typeface="冬青黑体简体中文 W6" panose="02010600030101010101" charset="-122"/>
                <a:cs typeface="冬青黑体简体中文 W6" panose="02010600030101010101" charset="-122"/>
              </a:endParaRPr>
            </a:p>
          </p:txBody>
        </p:sp>
      </p:grpSp>
      <p:grpSp>
        <p:nvGrpSpPr>
          <p:cNvPr id="3" name="组合 9"/>
          <p:cNvGrpSpPr/>
          <p:nvPr/>
        </p:nvGrpSpPr>
        <p:grpSpPr bwMode="auto">
          <a:xfrm>
            <a:off x="2038480" y="1129308"/>
            <a:ext cx="1438086" cy="3780138"/>
            <a:chOff x="2488011" y="1128703"/>
            <a:chExt cx="1438434" cy="3780229"/>
          </a:xfrm>
        </p:grpSpPr>
        <p:sp>
          <p:nvSpPr>
            <p:cNvPr id="11" name="矩形 10"/>
            <p:cNvSpPr/>
            <p:nvPr/>
          </p:nvSpPr>
          <p:spPr>
            <a:xfrm>
              <a:off x="2586319" y="3938051"/>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descr="G:\360data\重要数据\桌面\未标题-1.jpg"/>
            <p:cNvPicPr>
              <a:picLocks noChangeAspect="1" noChangeArrowheads="1"/>
            </p:cNvPicPr>
            <p:nvPr/>
          </p:nvPicPr>
          <p:blipFill>
            <a:blip r:embed="rId2" cstate="print">
              <a:duotone>
                <a:schemeClr val="accent5">
                  <a:shade val="45000"/>
                  <a:satMod val="135000"/>
                </a:schemeClr>
                <a:prstClr val="white"/>
              </a:duotone>
            </a:blip>
            <a:stretch>
              <a:fillRect/>
            </a:stretch>
          </p:blipFill>
          <p:spPr bwMode="auto">
            <a:xfrm>
              <a:off x="2585587" y="1128703"/>
              <a:ext cx="1273364" cy="27363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2787692" y="2379437"/>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488011" y="4225652"/>
              <a:ext cx="1438434" cy="683280"/>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rPr>
                <a:t>Eight Regional </a:t>
              </a:r>
              <a:endParaRPr lang="en-US" altLang="zh-CN" sz="1600" b="1" dirty="0" smtClean="0">
                <a:solidFill>
                  <a:srgbClr val="7F7F7F"/>
                </a:solidFill>
              </a:endParaRPr>
            </a:p>
            <a:p>
              <a:pPr algn="ctr" defTabSz="878205" eaLnBrk="1" hangingPunct="1">
                <a:lnSpc>
                  <a:spcPct val="120000"/>
                </a:lnSpc>
              </a:pPr>
              <a:r>
                <a:rPr lang="en-US" altLang="zh-CN" sz="1600" b="1" dirty="0" smtClean="0">
                  <a:solidFill>
                    <a:srgbClr val="7F7F7F"/>
                  </a:solidFill>
                </a:rPr>
                <a:t>Cuisines</a:t>
              </a:r>
              <a:endParaRPr lang="zh-CN" altLang="en-US" sz="1600" b="1" dirty="0" smtClean="0">
                <a:solidFill>
                  <a:srgbClr val="7F7F7F"/>
                </a:solidFill>
                <a:ea typeface="冬青黑体简体中文 W6" panose="02010600030101010101" charset="-122"/>
                <a:cs typeface="冬青黑体简体中文 W6" panose="02010600030101010101" charset="-122"/>
              </a:endParaRPr>
            </a:p>
          </p:txBody>
        </p:sp>
      </p:grpSp>
      <p:grpSp>
        <p:nvGrpSpPr>
          <p:cNvPr id="4" name="组合 14"/>
          <p:cNvGrpSpPr/>
          <p:nvPr/>
        </p:nvGrpSpPr>
        <p:grpSpPr bwMode="auto">
          <a:xfrm>
            <a:off x="4740169" y="1129307"/>
            <a:ext cx="1437830" cy="3464745"/>
            <a:chOff x="5211355" y="1130090"/>
            <a:chExt cx="1438177" cy="3463476"/>
          </a:xfrm>
        </p:grpSpPr>
        <p:sp>
          <p:nvSpPr>
            <p:cNvPr id="16" name="矩形 15"/>
            <p:cNvSpPr/>
            <p:nvPr/>
          </p:nvSpPr>
          <p:spPr>
            <a:xfrm>
              <a:off x="5322624" y="3938341"/>
              <a:ext cx="1271894"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7" name="Picture 7"/>
            <p:cNvPicPr>
              <a:picLocks noChangeAspect="1" noChangeArrowheads="1"/>
            </p:cNvPicPr>
            <p:nvPr/>
          </p:nvPicPr>
          <p:blipFill>
            <a:blip r:embed="rId3" cstate="print">
              <a:duotone>
                <a:schemeClr val="accent5">
                  <a:shade val="45000"/>
                  <a:satMod val="135000"/>
                </a:schemeClr>
                <a:prstClr val="white"/>
              </a:duotone>
            </a:blip>
            <a:stretch>
              <a:fillRect/>
            </a:stretch>
          </p:blipFill>
          <p:spPr bwMode="auto">
            <a:xfrm>
              <a:off x="5321892" y="1130090"/>
              <a:ext cx="1273365" cy="27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bwMode="auto">
            <a:xfrm>
              <a:off x="5523996"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7" name="TextBox 18"/>
            <p:cNvSpPr txBox="1">
              <a:spLocks noChangeArrowheads="1"/>
            </p:cNvSpPr>
            <p:nvPr/>
          </p:nvSpPr>
          <p:spPr bwMode="auto">
            <a:xfrm>
              <a:off x="5211355" y="4225652"/>
              <a:ext cx="1438177" cy="367914"/>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j-lt"/>
                  <a:ea typeface="冬青黑体简体中文 W6" panose="02010600030101010101" charset="-122"/>
                  <a:cs typeface="冬青黑体简体中文 W6" panose="02010600030101010101" charset="-122"/>
                </a:rPr>
                <a:t>Table Manners</a:t>
              </a:r>
              <a:endParaRPr lang="zh-CN" altLang="en-US" sz="1600" b="1" dirty="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5" name="组合 19"/>
          <p:cNvGrpSpPr/>
          <p:nvPr/>
        </p:nvGrpSpPr>
        <p:grpSpPr bwMode="auto">
          <a:xfrm>
            <a:off x="6208000" y="1129308"/>
            <a:ext cx="1273056" cy="3484497"/>
            <a:chOff x="6690042" y="1130090"/>
            <a:chExt cx="1273364" cy="3483218"/>
          </a:xfrm>
        </p:grpSpPr>
        <p:sp>
          <p:nvSpPr>
            <p:cNvPr id="21" name="矩形 20"/>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2" name="Picture 3" descr="G:\360data\重要数据\桌面\东京国际朝日学院\素材\10034648_7.jpg"/>
            <p:cNvPicPr>
              <a:picLocks noChangeAspect="1" noChangeArrowheads="1"/>
            </p:cNvPicPr>
            <p:nvPr/>
          </p:nvPicPr>
          <p:blipFill>
            <a:blip r:embed="rId4" cstate="print">
              <a:duotone>
                <a:schemeClr val="accent5">
                  <a:shade val="45000"/>
                  <a:satMod val="135000"/>
                </a:schemeClr>
                <a:prstClr val="white"/>
              </a:duotone>
            </a:blip>
            <a:stretch>
              <a:fillRect/>
            </a:stretch>
          </p:blipFill>
          <p:spPr bwMode="auto">
            <a:xfrm>
              <a:off x="6690042" y="1130090"/>
              <a:ext cx="1273364" cy="27353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5</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3" name="TextBox 23"/>
            <p:cNvSpPr txBox="1">
              <a:spLocks noChangeArrowheads="1"/>
            </p:cNvSpPr>
            <p:nvPr/>
          </p:nvSpPr>
          <p:spPr bwMode="auto">
            <a:xfrm>
              <a:off x="6720147" y="4225652"/>
              <a:ext cx="1185099" cy="387656"/>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7F7F7F"/>
                  </a:solidFill>
                  <a:latin typeface="+mn-lt"/>
                  <a:ea typeface="冬青黑体简体中文 W6" panose="02010600030101010101" charset="-122"/>
                  <a:cs typeface="冬青黑体简体中文 W6" panose="02010600030101010101" charset="-122"/>
                </a:rPr>
                <a:t>Chinese Tea</a:t>
              </a:r>
              <a:endParaRPr lang="zh-CN" altLang="en-US" sz="1600" b="1" dirty="0">
                <a:solidFill>
                  <a:srgbClr val="7F7F7F"/>
                </a:solidFill>
                <a:latin typeface="+mn-lt"/>
                <a:ea typeface="冬青黑体简体中文 W6" panose="02010600030101010101" charset="-122"/>
                <a:cs typeface="冬青黑体简体中文 W6" panose="02010600030101010101" charset="-122"/>
              </a:endParaRPr>
            </a:p>
          </p:txBody>
        </p:sp>
      </p:grpSp>
      <p:sp>
        <p:nvSpPr>
          <p:cNvPr id="18440" name="TextBox 24"/>
          <p:cNvSpPr txBox="1">
            <a:spLocks noChangeArrowheads="1"/>
          </p:cNvSpPr>
          <p:nvPr/>
        </p:nvSpPr>
        <p:spPr bwMode="auto">
          <a:xfrm>
            <a:off x="140229" y="341470"/>
            <a:ext cx="3297698" cy="1274195"/>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Culinary Culture</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a:p>
            <a:pPr algn="ctr" defTabSz="878205" eaLnBrk="1" hangingPunct="1">
              <a:lnSpc>
                <a:spcPct val="120000"/>
              </a:lnSpc>
            </a:pP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cstate="print"/>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9" name="组合 29"/>
          <p:cNvGrpSpPr/>
          <p:nvPr/>
        </p:nvGrpSpPr>
        <p:grpSpPr bwMode="auto">
          <a:xfrm>
            <a:off x="3298204" y="1129308"/>
            <a:ext cx="1646989" cy="3760131"/>
            <a:chOff x="3751512" y="1129903"/>
            <a:chExt cx="1647387" cy="3758952"/>
          </a:xfrm>
        </p:grpSpPr>
        <p:sp>
          <p:nvSpPr>
            <p:cNvPr id="31" name="矩形 30"/>
            <p:cNvSpPr/>
            <p:nvPr/>
          </p:nvSpPr>
          <p:spPr>
            <a:xfrm>
              <a:off x="3953796" y="3938302"/>
              <a:ext cx="1273482"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3" descr="C:\Documents and Settings\Administrator\桌面\素材\20051024196101111.jpg"/>
            <p:cNvPicPr>
              <a:picLocks noChangeAspect="1" noChangeArrowheads="1"/>
            </p:cNvPicPr>
            <p:nvPr/>
          </p:nvPicPr>
          <p:blipFill>
            <a:blip r:embed="rId6" cstate="print">
              <a:duotone>
                <a:schemeClr val="accent5">
                  <a:shade val="45000"/>
                  <a:satMod val="135000"/>
                </a:schemeClr>
                <a:prstClr val="white"/>
              </a:duotone>
            </a:blip>
            <a:stretch>
              <a:fillRect/>
            </a:stretch>
          </p:blipFill>
          <p:spPr bwMode="auto">
            <a:xfrm>
              <a:off x="3946709" y="1129903"/>
              <a:ext cx="1280394" cy="27354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a:off x="4155845"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46" name="TextBox 33"/>
            <p:cNvSpPr txBox="1">
              <a:spLocks noChangeArrowheads="1"/>
            </p:cNvSpPr>
            <p:nvPr/>
          </p:nvSpPr>
          <p:spPr bwMode="auto">
            <a:xfrm>
              <a:off x="3751512" y="4225548"/>
              <a:ext cx="1647387" cy="663307"/>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chemeClr val="bg1">
                      <a:lumMod val="50000"/>
                    </a:schemeClr>
                  </a:solidFill>
                </a:rPr>
                <a:t>Chinese Delicacy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A Bite of China </a:t>
              </a:r>
              <a:endParaRPr lang="en-US" altLang="zh-CN" sz="1600" b="1" dirty="0" smtClean="0">
                <a:solidFill>
                  <a:schemeClr val="bg1">
                    <a:lumMod val="50000"/>
                  </a:schemeClr>
                </a:solidFill>
              </a:endParaRPr>
            </a:p>
          </p:txBody>
        </p:sp>
      </p:grpSp>
      <p:grpSp>
        <p:nvGrpSpPr>
          <p:cNvPr id="10" name="组合 33"/>
          <p:cNvGrpSpPr/>
          <p:nvPr/>
        </p:nvGrpSpPr>
        <p:grpSpPr bwMode="auto">
          <a:xfrm>
            <a:off x="7537853" y="1129308"/>
            <a:ext cx="1313180" cy="3475845"/>
            <a:chOff x="6662562" y="1118995"/>
            <a:chExt cx="1313497" cy="3474571"/>
          </a:xfrm>
        </p:grpSpPr>
        <p:sp>
          <p:nvSpPr>
            <p:cNvPr id="35" name="矩形 34"/>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6" name="Picture 3" descr="G:\360data\重要数据\桌面\东京国际朝日学院\素材\10034648_7.jpg"/>
            <p:cNvPicPr>
              <a:picLocks noChangeAspect="1" noChangeArrowheads="1"/>
            </p:cNvPicPr>
            <p:nvPr/>
          </p:nvPicPr>
          <p:blipFill>
            <a:blip r:embed="rId7" cstate="print"/>
            <a:stretch>
              <a:fillRect/>
            </a:stretch>
          </p:blipFill>
          <p:spPr bwMode="auto">
            <a:xfrm>
              <a:off x="6690038" y="1118995"/>
              <a:ext cx="1273363" cy="273530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6</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8" name="TextBox 23"/>
            <p:cNvSpPr txBox="1">
              <a:spLocks noChangeArrowheads="1"/>
            </p:cNvSpPr>
            <p:nvPr/>
          </p:nvSpPr>
          <p:spPr bwMode="auto">
            <a:xfrm>
              <a:off x="6662562" y="4225652"/>
              <a:ext cx="1313497" cy="367914"/>
            </a:xfrm>
            <a:prstGeom prst="rect">
              <a:avLst/>
            </a:prstGeom>
            <a:noFill/>
            <a:ln w="9525">
              <a:noFill/>
              <a:miter lim="800000"/>
            </a:ln>
          </p:spPr>
          <p:txBody>
            <a:bodyPr wrap="none">
              <a:spAutoFit/>
            </a:bodyPr>
            <a:lstStyle/>
            <a:p>
              <a:pPr algn="ctr" defTabSz="878205" eaLnBrk="1" hangingPunct="1">
                <a:lnSpc>
                  <a:spcPct val="120000"/>
                </a:lnSpc>
              </a:pPr>
              <a:r>
                <a:rPr lang="en-US" altLang="zh-CN" sz="1600" b="1" dirty="0" smtClean="0">
                  <a:solidFill>
                    <a:srgbClr val="A71F13"/>
                  </a:solidFill>
                  <a:latin typeface="+mj-lt"/>
                  <a:ea typeface="冬青黑体简体中文 W6" panose="02010600030101010101" charset="-122"/>
                  <a:cs typeface="冬青黑体简体中文 W6" panose="02010600030101010101" charset="-122"/>
                </a:rPr>
                <a:t>Chinese wine</a:t>
              </a:r>
              <a:endParaRPr lang="zh-CN" altLang="en-US" sz="1600" b="1" dirty="0">
                <a:solidFill>
                  <a:srgbClr val="A71F13"/>
                </a:solidFill>
                <a:latin typeface="+mj-lt"/>
                <a:ea typeface="冬青黑体简体中文 W6" panose="02010600030101010101" charset="-122"/>
                <a:cs typeface="冬青黑体简体中文 W6" panose="02010600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Top)">
                                      <p:cBhvr>
                                        <p:cTn id="7" dur="500"/>
                                        <p:tgtEl>
                                          <p:spTgt spid="10"/>
                                        </p:tgtEl>
                                      </p:cBhvr>
                                    </p:animEffect>
                                  </p:childTnLst>
                                </p:cTn>
                              </p:par>
                              <p:par>
                                <p:cTn id="8" presetID="1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Bottom)">
                                      <p:cBhvr>
                                        <p:cTn id="10" dur="500"/>
                                        <p:tgtEl>
                                          <p:spTgt spid="2"/>
                                        </p:tgtEl>
                                      </p:cBhvr>
                                    </p:animEffect>
                                  </p:childTnLst>
                                </p:cTn>
                              </p:par>
                              <p:par>
                                <p:cTn id="11" presetID="1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lide(fromTop)">
                                      <p:cBhvr>
                                        <p:cTn id="13" dur="500"/>
                                        <p:tgtEl>
                                          <p:spTgt spid="3"/>
                                        </p:tgtEl>
                                      </p:cBhvr>
                                    </p:animEffect>
                                  </p:childTnLst>
                                </p:cTn>
                              </p:par>
                              <p:par>
                                <p:cTn id="14" presetID="1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Bottom)">
                                      <p:cBhvr>
                                        <p:cTn id="16" dur="500"/>
                                        <p:tgtEl>
                                          <p:spTgt spid="9"/>
                                        </p:tgtEl>
                                      </p:cBhvr>
                                    </p:animEffect>
                                  </p:childTnLst>
                                </p:cTn>
                              </p:par>
                              <p:par>
                                <p:cTn id="17" presetID="1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slide(fromTop)">
                                      <p:cBhvr>
                                        <p:cTn id="19" dur="500"/>
                                        <p:tgtEl>
                                          <p:spTgt spid="4"/>
                                        </p:tgtEl>
                                      </p:cBhvr>
                                    </p:animEffec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lide(fromBottom)">
                                      <p:cBhvr>
                                        <p:cTn id="22" dur="500"/>
                                        <p:tgtEl>
                                          <p:spTgt spid="5"/>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10"/>
                                        </p:tgtEl>
                                      </p:cBhvr>
                                    </p:animEffect>
                                    <p:animScale>
                                      <p:cBhvr>
                                        <p:cTn id="2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33795" name="组合 2"/>
          <p:cNvGrpSpPr/>
          <p:nvPr/>
        </p:nvGrpSpPr>
        <p:grpSpPr bwMode="auto">
          <a:xfrm>
            <a:off x="0" y="436548"/>
            <a:ext cx="9144000" cy="420688"/>
            <a:chOff x="0" y="133158"/>
            <a:chExt cx="9144000" cy="420086"/>
          </a:xfrm>
        </p:grpSpPr>
        <p:cxnSp>
          <p:nvCxnSpPr>
            <p:cNvPr id="4" name="直接连接符 3"/>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380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6" name="直接连接符 5"/>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矩形 15"/>
          <p:cNvSpPr/>
          <p:nvPr/>
        </p:nvSpPr>
        <p:spPr>
          <a:xfrm>
            <a:off x="3714744" y="1000112"/>
            <a:ext cx="1556003" cy="461665"/>
          </a:xfrm>
          <a:prstGeom prst="rect">
            <a:avLst/>
          </a:prstGeom>
        </p:spPr>
        <p:txBody>
          <a:bodyPr wrap="none">
            <a:spAutoFit/>
          </a:bodyPr>
          <a:lstStyle/>
          <a:p>
            <a:r>
              <a:rPr lang="en-US" altLang="zh-CN" sz="2400" b="1" dirty="0" smtClean="0">
                <a:solidFill>
                  <a:schemeClr val="accent6">
                    <a:lumMod val="50000"/>
                  </a:schemeClr>
                </a:solidFill>
              </a:rPr>
              <a:t>Wine feast</a:t>
            </a:r>
            <a:endParaRPr lang="zh-CN" altLang="en-US" sz="2400" b="1" dirty="0">
              <a:solidFill>
                <a:schemeClr val="accent6">
                  <a:lumMod val="50000"/>
                </a:schemeClr>
              </a:solidFill>
            </a:endParaRPr>
          </a:p>
        </p:txBody>
      </p:sp>
      <p:sp>
        <p:nvSpPr>
          <p:cNvPr id="13" name="TextBox 8"/>
          <p:cNvSpPr txBox="1">
            <a:spLocks noChangeArrowheads="1"/>
          </p:cNvSpPr>
          <p:nvPr/>
        </p:nvSpPr>
        <p:spPr bwMode="auto">
          <a:xfrm>
            <a:off x="-436640" y="0"/>
            <a:ext cx="40005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Wine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4" name="Rectangle 6"/>
          <p:cNvSpPr txBox="1">
            <a:spLocks noChangeArrowheads="1"/>
          </p:cNvSpPr>
          <p:nvPr/>
        </p:nvSpPr>
        <p:spPr>
          <a:xfrm>
            <a:off x="714348" y="1643054"/>
            <a:ext cx="7674076" cy="1676400"/>
          </a:xfrm>
          <a:prstGeom prst="rect">
            <a:avLst/>
          </a:prstGeom>
        </p:spPr>
        <p:txBody>
          <a:bodyPr/>
          <a:lstStyle/>
          <a:p>
            <a:pPr marL="360045" lvl="1" eaLnBrk="1" hangingPunct="1">
              <a:spcBef>
                <a:spcPts val="500"/>
              </a:spcBef>
              <a:buSzPct val="60000"/>
              <a:buFont typeface="Wingdings" panose="05000000000000000000" pitchFamily="2" charset="2"/>
              <a:buChar char="l"/>
            </a:pPr>
            <a:r>
              <a:rPr lang="en-US" altLang="zh-CN" sz="2400" dirty="0" smtClean="0">
                <a:latin typeface="+mn-lt"/>
                <a:ea typeface="+mn-ea"/>
              </a:rPr>
              <a:t> “</a:t>
            </a:r>
            <a:r>
              <a:rPr lang="en-US" altLang="zh-CN" sz="2400" dirty="0" smtClean="0"/>
              <a:t>Marriage wine feasts</a:t>
            </a:r>
            <a:r>
              <a:rPr lang="en-US" altLang="zh-CN" sz="2400" dirty="0" smtClean="0">
                <a:latin typeface="Arial" panose="020B0604020202020204" pitchFamily="34" charset="0"/>
              </a:rPr>
              <a:t>”</a:t>
            </a:r>
            <a:r>
              <a:rPr lang="en-US" altLang="zh-CN" sz="2400" dirty="0" smtClean="0"/>
              <a:t>  </a:t>
            </a:r>
            <a:endParaRPr lang="en-US" altLang="zh-CN" sz="2400" dirty="0" smtClean="0"/>
          </a:p>
          <a:p>
            <a:pPr marL="360045" lvl="1" eaLnBrk="1" hangingPunct="1">
              <a:spcBef>
                <a:spcPts val="500"/>
              </a:spcBef>
              <a:buSzPct val="60000"/>
              <a:buFont typeface="Wingdings" panose="05000000000000000000" pitchFamily="2" charset="2"/>
              <a:buChar char="l"/>
            </a:pPr>
            <a:r>
              <a:rPr lang="en-US" altLang="zh-CN" sz="2400" dirty="0" smtClean="0">
                <a:latin typeface="Arial" panose="020B0604020202020204" pitchFamily="34" charset="0"/>
              </a:rPr>
              <a:t> “one-</a:t>
            </a:r>
            <a:r>
              <a:rPr lang="en-US" altLang="zh-CN" sz="2400" dirty="0" smtClean="0"/>
              <a:t>month-old wine feasts</a:t>
            </a:r>
            <a:r>
              <a:rPr lang="en-US" altLang="zh-CN" sz="2400" dirty="0" smtClean="0">
                <a:latin typeface="Arial" panose="020B0604020202020204" pitchFamily="34" charset="0"/>
              </a:rPr>
              <a:t>”</a:t>
            </a:r>
            <a:r>
              <a:rPr lang="en-US" altLang="zh-CN" sz="2400" dirty="0" smtClean="0"/>
              <a:t> </a:t>
            </a:r>
            <a:endParaRPr lang="en-US" altLang="zh-CN" sz="2400" dirty="0" smtClean="0"/>
          </a:p>
          <a:p>
            <a:pPr marL="360045" lvl="1" eaLnBrk="1" hangingPunct="1">
              <a:spcBef>
                <a:spcPts val="500"/>
              </a:spcBef>
              <a:buSzPct val="60000"/>
              <a:buFont typeface="Wingdings" panose="05000000000000000000" pitchFamily="2" charset="2"/>
              <a:buChar char="l"/>
            </a:pPr>
            <a:r>
              <a:rPr lang="en-US" altLang="zh-CN" sz="2400" dirty="0" smtClean="0">
                <a:latin typeface="Arial" panose="020B0604020202020204" pitchFamily="34" charset="0"/>
              </a:rPr>
              <a:t> “</a:t>
            </a:r>
            <a:r>
              <a:rPr lang="en-US" altLang="zh-CN" sz="2400" dirty="0" smtClean="0"/>
              <a:t>Hundredth-day wine feasts</a:t>
            </a:r>
            <a:r>
              <a:rPr lang="en-US" altLang="zh-CN" sz="2400" dirty="0" smtClean="0">
                <a:latin typeface="Arial" panose="020B0604020202020204" pitchFamily="34" charset="0"/>
              </a:rPr>
              <a:t>”</a:t>
            </a:r>
            <a:endParaRPr lang="en-US" altLang="zh-CN" sz="2400" dirty="0" smtClean="0"/>
          </a:p>
          <a:p>
            <a:pPr marL="360045" lvl="1" eaLnBrk="1" hangingPunct="1">
              <a:spcBef>
                <a:spcPts val="500"/>
              </a:spcBef>
              <a:buSzPct val="60000"/>
              <a:buFont typeface="Wingdings" panose="05000000000000000000" pitchFamily="2" charset="2"/>
              <a:buChar char="l"/>
            </a:pPr>
            <a:r>
              <a:rPr lang="en-US" altLang="zh-CN" sz="2400" dirty="0" smtClean="0"/>
              <a:t>  </a:t>
            </a:r>
            <a:r>
              <a:rPr lang="en-US" altLang="zh-CN" sz="2400" dirty="0" smtClean="0">
                <a:latin typeface="Arial" panose="020B0604020202020204" pitchFamily="34" charset="0"/>
              </a:rPr>
              <a:t>“</a:t>
            </a:r>
            <a:r>
              <a:rPr lang="en-US" altLang="zh-CN" sz="2400" dirty="0" smtClean="0"/>
              <a:t>Longevity wine feasts</a:t>
            </a:r>
            <a:r>
              <a:rPr lang="en-US" altLang="zh-CN" sz="2400" dirty="0" smtClean="0">
                <a:latin typeface="Arial" panose="020B0604020202020204" pitchFamily="34" charset="0"/>
              </a:rPr>
              <a:t>”</a:t>
            </a:r>
            <a:endParaRPr lang="en-US" altLang="zh-CN" sz="2400" dirty="0" smtClean="0"/>
          </a:p>
          <a:p>
            <a:pPr marL="360045" lvl="1" eaLnBrk="1" hangingPunct="1">
              <a:spcBef>
                <a:spcPts val="500"/>
              </a:spcBef>
              <a:buSzPct val="60000"/>
              <a:buFont typeface="Wingdings" panose="05000000000000000000" pitchFamily="2" charset="2"/>
              <a:buChar char="l"/>
            </a:pPr>
            <a:r>
              <a:rPr lang="en-US" altLang="zh-CN" sz="2400" dirty="0" smtClean="0"/>
              <a:t>  </a:t>
            </a:r>
            <a:r>
              <a:rPr lang="en-US" altLang="zh-CN" sz="2400" dirty="0" smtClean="0">
                <a:latin typeface="Arial" panose="020B0604020202020204" pitchFamily="34" charset="0"/>
              </a:rPr>
              <a:t>“</a:t>
            </a:r>
            <a:r>
              <a:rPr lang="en-US" altLang="zh-CN" sz="2400" dirty="0" smtClean="0"/>
              <a:t> wine  feast for setting a roof beam in place</a:t>
            </a:r>
            <a:r>
              <a:rPr lang="en-US" altLang="zh-CN" sz="2400" dirty="0" smtClean="0">
                <a:latin typeface="Arial" panose="020B0604020202020204" pitchFamily="34" charset="0"/>
              </a:rPr>
              <a:t>”</a:t>
            </a:r>
            <a:endParaRPr lang="en-US" altLang="zh-CN" sz="2400" dirty="0" smtClean="0">
              <a:latin typeface="Arial" panose="020B0604020202020204" pitchFamily="34" charset="0"/>
            </a:endParaRPr>
          </a:p>
          <a:p>
            <a:pPr marL="360045" lvl="1" eaLnBrk="1" hangingPunct="1">
              <a:spcBef>
                <a:spcPts val="500"/>
              </a:spcBef>
              <a:buSzPct val="60000"/>
              <a:buFont typeface="Wingdings" panose="05000000000000000000" pitchFamily="2" charset="2"/>
              <a:buChar char="l"/>
            </a:pPr>
            <a:r>
              <a:rPr lang="en-US" altLang="zh-CN" sz="2400" dirty="0" smtClean="0">
                <a:latin typeface="+mn-lt"/>
              </a:rPr>
              <a:t> People hold different wine feasts on different occasions  </a:t>
            </a:r>
            <a:endParaRPr lang="en-US" altLang="zh-CN" b="1" dirty="0" smtClean="0">
              <a:latin typeface="+mn-lt"/>
            </a:endParaRPr>
          </a:p>
          <a:p>
            <a:pPr marL="363855" marR="0" lvl="0" indent="-363855" algn="l" defTabSz="971550" rtl="0" eaLnBrk="0" fontAlgn="base" latinLnBrk="0" hangingPunct="0">
              <a:lnSpc>
                <a:spcPct val="100000"/>
              </a:lnSpc>
              <a:spcBef>
                <a:spcPct val="20000"/>
              </a:spcBef>
              <a:spcAft>
                <a:spcPct val="0"/>
              </a:spcAft>
              <a:buClrTx/>
              <a:buSzPct val="60000"/>
              <a:buFont typeface="Arial" panose="020B0604020202020204" pitchFamily="34" charset="0"/>
              <a:buChar char="•"/>
              <a:defRPr/>
            </a:pP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2" name="矩形 21"/>
          <p:cNvSpPr/>
          <p:nvPr/>
        </p:nvSpPr>
        <p:spPr>
          <a:xfrm>
            <a:off x="1071538" y="3377048"/>
            <a:ext cx="5072098" cy="430887"/>
          </a:xfrm>
          <a:prstGeom prst="rect">
            <a:avLst/>
          </a:prstGeom>
        </p:spPr>
        <p:txBody>
          <a:bodyPr wrap="square">
            <a:spAutoFit/>
          </a:bodyPr>
          <a:lstStyle/>
          <a:p>
            <a:pPr>
              <a:buClr>
                <a:schemeClr val="accent6">
                  <a:lumMod val="50000"/>
                </a:schemeClr>
              </a:buClr>
            </a:pPr>
            <a:endParaRPr lang="en-US" altLang="zh-CN" sz="2200" dirty="0" smtClean="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nodePh="1">
                                  <p:stCondLst>
                                    <p:cond delay="0"/>
                                  </p:stCondLst>
                                  <p:endCondLst>
                                    <p:cond evt="begin" delay="0">
                                      <p:tn val="10"/>
                                    </p:cond>
                                  </p:endCondLst>
                                  <p:childTnLst>
                                    <p:set>
                                      <p:cBhvr>
                                        <p:cTn id="11" dur="1" fill="hold">
                                          <p:stCondLst>
                                            <p:cond delay="0"/>
                                          </p:stCondLst>
                                        </p:cTn>
                                        <p:tgtEl>
                                          <p:spTgt spid="22"/>
                                        </p:tgtEl>
                                        <p:attrNameLst>
                                          <p:attrName>style.visibility</p:attrName>
                                        </p:attrNameLst>
                                      </p:cBhvr>
                                      <p:to>
                                        <p:strVal val="visible"/>
                                      </p:to>
                                    </p:set>
                                    <p:animEffect transition="in" filter="slide(fromBottom)">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14"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1943108" y="0"/>
            <a:ext cx="687514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Chinese Wine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8" name="Rectangle 3"/>
          <p:cNvSpPr txBox="1">
            <a:spLocks noChangeArrowheads="1"/>
          </p:cNvSpPr>
          <p:nvPr/>
        </p:nvSpPr>
        <p:spPr>
          <a:xfrm>
            <a:off x="755576" y="1633364"/>
            <a:ext cx="7858180" cy="4525963"/>
          </a:xfrm>
          <a:prstGeom prst="rect">
            <a:avLst/>
          </a:prstGeom>
        </p:spPr>
        <p:txBody>
          <a:bodyPr/>
          <a:lstStyle/>
          <a:p>
            <a:pPr marL="360045" defTabSz="971550">
              <a:spcBef>
                <a:spcPts val="500"/>
              </a:spcBef>
              <a:spcAft>
                <a:spcPts val="600"/>
              </a:spcAft>
              <a:buClr>
                <a:schemeClr val="tx1"/>
              </a:buClr>
              <a:buSzPct val="60000"/>
              <a:buFont typeface="Wingdings" panose="05000000000000000000" pitchFamily="2" charset="2"/>
              <a:buChar char="l"/>
              <a:defRPr/>
            </a:pPr>
            <a:r>
              <a:rPr lang="en-US" altLang="zh-CN" sz="2400" dirty="0" smtClean="0"/>
              <a:t>  a particular method in China to help create more joyous </a:t>
            </a:r>
            <a:endParaRPr lang="en-US" altLang="zh-CN" sz="2400" dirty="0" smtClean="0"/>
          </a:p>
          <a:p>
            <a:pPr marL="360045" defTabSz="971550">
              <a:spcBef>
                <a:spcPts val="500"/>
              </a:spcBef>
              <a:spcAft>
                <a:spcPts val="600"/>
              </a:spcAft>
              <a:buClr>
                <a:schemeClr val="tx1"/>
              </a:buClr>
              <a:buSzPct val="60000"/>
              <a:defRPr/>
            </a:pPr>
            <a:r>
              <a:rPr lang="en-US" altLang="zh-CN" sz="2400" dirty="0" smtClean="0"/>
              <a:t>    atmosphere while drinking</a:t>
            </a:r>
            <a:endParaRPr lang="en-US" altLang="zh-CN" sz="2400" dirty="0" smtClean="0"/>
          </a:p>
          <a:p>
            <a:pPr marL="360045" defTabSz="971550">
              <a:spcBef>
                <a:spcPts val="500"/>
              </a:spcBef>
              <a:spcAft>
                <a:spcPts val="600"/>
              </a:spcAft>
              <a:buClr>
                <a:schemeClr val="tx1"/>
              </a:buClr>
              <a:buSzPct val="60000"/>
              <a:buFont typeface="Wingdings" panose="05000000000000000000" pitchFamily="2" charset="2"/>
              <a:buChar char="l"/>
              <a:defRPr/>
            </a:pPr>
            <a:r>
              <a:rPr lang="en-US" altLang="zh-CN" sz="2400" dirty="0" smtClean="0"/>
              <a:t>  used as a penalty to urge drinkers to drink more,</a:t>
            </a:r>
            <a:endParaRPr lang="en-US" altLang="zh-CN" sz="2400" dirty="0" smtClean="0"/>
          </a:p>
          <a:p>
            <a:pPr marL="360045" defTabSz="971550">
              <a:spcBef>
                <a:spcPts val="500"/>
              </a:spcBef>
              <a:spcAft>
                <a:spcPts val="600"/>
              </a:spcAft>
              <a:buClr>
                <a:schemeClr val="tx1"/>
              </a:buClr>
              <a:buSzPct val="60000"/>
              <a:buFont typeface="Wingdings" panose="05000000000000000000" pitchFamily="2" charset="2"/>
              <a:buChar char="l"/>
              <a:defRPr/>
            </a:pPr>
            <a:r>
              <a:rPr lang="en-US" altLang="zh-CN" sz="2400" dirty="0" smtClean="0"/>
              <a:t>  to create a more cheerful atmosphere.</a:t>
            </a:r>
            <a:endParaRPr lang="en-US" altLang="zh-CN" sz="2400" dirty="0" smtClean="0"/>
          </a:p>
          <a:p>
            <a:pPr marL="360045" marR="0" lvl="0" algn="l" defTabSz="971550" rtl="0" eaLnBrk="0" fontAlgn="base" latinLnBrk="0" hangingPunct="0">
              <a:spcBef>
                <a:spcPts val="500"/>
              </a:spcBef>
              <a:spcAft>
                <a:spcPts val="600"/>
              </a:spcAft>
              <a:buClr>
                <a:schemeClr val="tx1"/>
              </a:buClr>
              <a:buSzPct val="60000"/>
              <a:buFont typeface="Wingdings" panose="05000000000000000000" pitchFamily="2" charset="2"/>
              <a:buChar char="l"/>
              <a:defRPr/>
            </a:pPr>
            <a:r>
              <a:rPr lang="en-US" altLang="zh-CN" sz="2400" dirty="0" smtClean="0">
                <a:latin typeface="+mn-lt"/>
                <a:ea typeface="+mn-ea"/>
              </a:rPr>
              <a:t>  f</a:t>
            </a:r>
            <a:r>
              <a:rPr kumimoji="0" lang="en-US" altLang="zh-CN" sz="2400" i="0" u="none" strike="noStrike" kern="1200" cap="none" spc="0" normalizeH="0" baseline="0" noProof="0" dirty="0" smtClean="0">
                <a:ln>
                  <a:noFill/>
                </a:ln>
                <a:solidFill>
                  <a:schemeClr val="tx1"/>
                </a:solidFill>
                <a:effectLst/>
                <a:uLnTx/>
                <a:uFillTx/>
                <a:latin typeface="+mn-lt"/>
                <a:ea typeface="+mn-ea"/>
                <a:cs typeface="+mn-cs"/>
              </a:rPr>
              <a:t>orm</a:t>
            </a:r>
            <a:r>
              <a:rPr lang="en-US" altLang="zh-CN" sz="2400" dirty="0" smtClean="0">
                <a:latin typeface="+mn-lt"/>
                <a:ea typeface="+mn-ea"/>
              </a:rPr>
              <a:t>s depend on drinkers’ social status, literacy status, </a:t>
            </a:r>
            <a:endParaRPr lang="en-US" altLang="zh-CN" sz="2400" dirty="0" smtClean="0">
              <a:latin typeface="+mn-lt"/>
              <a:ea typeface="+mn-ea"/>
            </a:endParaRPr>
          </a:p>
          <a:p>
            <a:pPr marL="360045" marR="0" lvl="0" algn="l" defTabSz="971550" rtl="0" eaLnBrk="0" fontAlgn="base" latinLnBrk="0" hangingPunct="0">
              <a:spcBef>
                <a:spcPts val="500"/>
              </a:spcBef>
              <a:spcAft>
                <a:spcPts val="600"/>
              </a:spcAft>
              <a:buClr>
                <a:schemeClr val="tx1"/>
              </a:buClr>
              <a:buSzPct val="60000"/>
              <a:defRPr/>
            </a:pPr>
            <a:r>
              <a:rPr lang="en-US" altLang="zh-CN" sz="2400" dirty="0" smtClean="0">
                <a:latin typeface="+mn-lt"/>
                <a:ea typeface="+mn-ea"/>
              </a:rPr>
              <a:t>    and interest</a:t>
            </a: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2" name="TextBox 11"/>
          <p:cNvSpPr txBox="1"/>
          <p:nvPr/>
        </p:nvSpPr>
        <p:spPr bwMode="auto">
          <a:xfrm>
            <a:off x="2699792" y="841276"/>
            <a:ext cx="4176464" cy="535531"/>
          </a:xfrm>
          <a:prstGeom prst="rect">
            <a:avLst/>
          </a:prstGeom>
          <a:noFill/>
          <a:ln w="9525">
            <a:noFill/>
            <a:miter lim="800000"/>
          </a:ln>
          <a:effectLst/>
        </p:spPr>
        <p:txBody>
          <a:bodyPr wrap="square" rtlCol="0">
            <a:spAutoFit/>
          </a:bodyPr>
          <a:lstStyle/>
          <a:p>
            <a:pPr defTabSz="878205">
              <a:lnSpc>
                <a:spcPct val="120000"/>
              </a:lnSpc>
            </a:pPr>
            <a:r>
              <a:rPr lang="en-US" altLang="zh-CN" sz="2400" b="1" dirty="0" smtClean="0">
                <a:solidFill>
                  <a:srgbClr val="772C03"/>
                </a:solidFill>
                <a:latin typeface="+mn-lt"/>
                <a:ea typeface="微软雅黑" panose="020B0503020204020204" pitchFamily="34" charset="-122"/>
                <a:cs typeface="Arial" panose="020B0604020202020204" pitchFamily="34" charset="0"/>
              </a:rPr>
              <a:t>   Drinkers’ wager game</a:t>
            </a:r>
            <a:endParaRPr lang="zh-CN" altLang="en-US" sz="2400" b="1" dirty="0">
              <a:solidFill>
                <a:srgbClr val="772C03"/>
              </a:solidFill>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2"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214916" y="-20"/>
            <a:ext cx="3706796"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Wine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8" name="Rectangle 6"/>
          <p:cNvSpPr txBox="1">
            <a:spLocks noChangeArrowheads="1"/>
          </p:cNvSpPr>
          <p:nvPr/>
        </p:nvSpPr>
        <p:spPr>
          <a:xfrm>
            <a:off x="1071538" y="2143120"/>
            <a:ext cx="6984776" cy="2903224"/>
          </a:xfrm>
          <a:prstGeom prst="rect">
            <a:avLst/>
          </a:prstGeom>
        </p:spPr>
        <p:txBody>
          <a:bodyPr/>
          <a:lstStyle/>
          <a:p>
            <a:pPr marL="360045" defTabSz="971550">
              <a:spcBef>
                <a:spcPts val="500"/>
              </a:spcBef>
              <a:spcAft>
                <a:spcPts val="1200"/>
              </a:spcAft>
              <a:defRPr/>
            </a:pPr>
            <a:r>
              <a:rPr lang="en-US" altLang="zh-CN" sz="2400" b="1" dirty="0" smtClean="0"/>
              <a:t> </a:t>
            </a:r>
            <a:r>
              <a:rPr lang="en-US" altLang="zh-CN" sz="2400" dirty="0" smtClean="0"/>
              <a:t>Ladies attending banquets may play general games:</a:t>
            </a:r>
            <a:endParaRPr lang="en-US" altLang="zh-CN" sz="2400" dirty="0" smtClean="0"/>
          </a:p>
          <a:p>
            <a:pPr marL="360045" defTabSz="971550">
              <a:spcBef>
                <a:spcPts val="500"/>
              </a:spcBef>
              <a:spcAft>
                <a:spcPts val="1200"/>
              </a:spcAft>
              <a:buSzPct val="60000"/>
              <a:buFont typeface="Wingdings" panose="05000000000000000000" pitchFamily="2" charset="2"/>
              <a:buChar char="l"/>
              <a:defRPr/>
            </a:pPr>
            <a:r>
              <a:rPr lang="en-US" altLang="zh-CN" sz="2400" dirty="0" smtClean="0"/>
              <a:t>  telling jokes </a:t>
            </a:r>
            <a:endParaRPr lang="en-US" altLang="zh-CN" sz="2400" dirty="0" smtClean="0"/>
          </a:p>
          <a:p>
            <a:pPr marL="360045" defTabSz="971550">
              <a:spcBef>
                <a:spcPts val="500"/>
              </a:spcBef>
              <a:spcAft>
                <a:spcPts val="1200"/>
              </a:spcAft>
              <a:buSzPct val="60000"/>
              <a:buFont typeface="Wingdings" panose="05000000000000000000" pitchFamily="2" charset="2"/>
              <a:buChar char="l"/>
              <a:defRPr/>
            </a:pPr>
            <a:r>
              <a:rPr lang="en-US" altLang="zh-CN" sz="2400" dirty="0" smtClean="0"/>
              <a:t>  solving riddles </a:t>
            </a:r>
            <a:endParaRPr lang="en-US" altLang="zh-CN" sz="2400" dirty="0" smtClean="0"/>
          </a:p>
          <a:p>
            <a:pPr marL="360045" defTabSz="971550">
              <a:spcBef>
                <a:spcPts val="500"/>
              </a:spcBef>
              <a:spcAft>
                <a:spcPts val="1200"/>
              </a:spcAft>
              <a:buSzPct val="60000"/>
              <a:buFont typeface="Wingdings" panose="05000000000000000000" pitchFamily="2" charset="2"/>
              <a:buChar char="l"/>
              <a:defRPr/>
            </a:pPr>
            <a:r>
              <a:rPr lang="en-US" altLang="zh-CN" sz="2400" dirty="0" smtClean="0"/>
              <a:t>  passing down a flower to the beats of a drum </a:t>
            </a:r>
            <a:endParaRPr lang="en-US" altLang="zh-CN" sz="2400" dirty="0" smtClean="0"/>
          </a:p>
        </p:txBody>
      </p:sp>
      <p:sp>
        <p:nvSpPr>
          <p:cNvPr id="9" name="矩形 8"/>
          <p:cNvSpPr/>
          <p:nvPr/>
        </p:nvSpPr>
        <p:spPr>
          <a:xfrm>
            <a:off x="3131840" y="913284"/>
            <a:ext cx="3049874" cy="461665"/>
          </a:xfrm>
          <a:prstGeom prst="rect">
            <a:avLst/>
          </a:prstGeom>
        </p:spPr>
        <p:txBody>
          <a:bodyPr wrap="none">
            <a:spAutoFit/>
          </a:bodyPr>
          <a:lstStyle/>
          <a:p>
            <a:r>
              <a:rPr lang="en-US" altLang="zh-CN" sz="2400" b="1" dirty="0" smtClean="0">
                <a:solidFill>
                  <a:schemeClr val="accent6">
                    <a:lumMod val="50000"/>
                  </a:schemeClr>
                </a:solidFill>
              </a:rPr>
              <a:t>Drinkers’ Wager Game</a:t>
            </a:r>
            <a:endParaRPr lang="zh-CN" altLang="en-US" sz="2400" b="1" dirty="0">
              <a:solidFill>
                <a:schemeClr val="accent6">
                  <a:lumMod val="50000"/>
                </a:schemeClr>
              </a:solidFill>
            </a:endParaRPr>
          </a:p>
        </p:txBody>
      </p:sp>
      <p:sp>
        <p:nvSpPr>
          <p:cNvPr id="12" name="矩形 11"/>
          <p:cNvSpPr/>
          <p:nvPr/>
        </p:nvSpPr>
        <p:spPr>
          <a:xfrm>
            <a:off x="928662" y="1500178"/>
            <a:ext cx="7429551" cy="830997"/>
          </a:xfrm>
          <a:prstGeom prst="rect">
            <a:avLst/>
          </a:prstGeom>
        </p:spPr>
        <p:txBody>
          <a:bodyPr wrap="square">
            <a:spAutoFit/>
          </a:bodyPr>
          <a:lstStyle/>
          <a:p>
            <a:pPr>
              <a:buSzPct val="50000"/>
            </a:pPr>
            <a:r>
              <a:rPr lang="en-US" altLang="zh-CN" sz="2400" dirty="0" smtClean="0">
                <a:solidFill>
                  <a:schemeClr val="accent6">
                    <a:lumMod val="75000"/>
                  </a:schemeClr>
                </a:solidFill>
                <a:latin typeface="+mn-lt"/>
              </a:rPr>
              <a:t>General Game</a:t>
            </a:r>
            <a:endParaRPr lang="en-US" altLang="zh-CN" sz="2400" dirty="0" smtClean="0">
              <a:solidFill>
                <a:schemeClr val="accent6">
                  <a:lumMod val="75000"/>
                </a:schemeClr>
              </a:solidFill>
              <a:latin typeface="+mn-lt"/>
            </a:endParaRPr>
          </a:p>
          <a:p>
            <a:pPr>
              <a:buSzPct val="50000"/>
              <a:buFont typeface="Wingdings" panose="05000000000000000000" pitchFamily="2" charset="2"/>
              <a:buChar char="l"/>
            </a:pPr>
            <a:endParaRPr lang="en-US" altLang="zh-CN" sz="2400" dirty="0" smtClean="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4)">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2"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718972" y="0"/>
            <a:ext cx="471490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Wine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8" name="Rectangle 4"/>
          <p:cNvSpPr txBox="1">
            <a:spLocks noRot="1" noChangeArrowheads="1"/>
          </p:cNvSpPr>
          <p:nvPr/>
        </p:nvSpPr>
        <p:spPr>
          <a:xfrm>
            <a:off x="2928926" y="857236"/>
            <a:ext cx="3857652" cy="454852"/>
          </a:xfrm>
          <a:prstGeom prst="rect">
            <a:avLst/>
          </a:prstGeom>
        </p:spPr>
        <p:txBody>
          <a:bodyPr/>
          <a:lstStyle/>
          <a:p>
            <a:pPr marL="0" marR="0" lvl="0" indent="0" algn="ctr" defTabSz="971550" rtl="0" eaLnBrk="0" fontAlgn="base" latinLnBrk="0" hangingPunct="0">
              <a:lnSpc>
                <a:spcPct val="100000"/>
              </a:lnSpc>
              <a:spcBef>
                <a:spcPct val="0"/>
              </a:spcBef>
              <a:spcAft>
                <a:spcPct val="0"/>
              </a:spcAft>
              <a:buClrTx/>
              <a:buSzTx/>
              <a:buFontTx/>
              <a:buNone/>
              <a:defRPr/>
            </a:pPr>
            <a:r>
              <a:rPr lang="en-US" altLang="zh-CN" sz="2400" b="1" dirty="0" smtClean="0">
                <a:solidFill>
                  <a:schemeClr val="accent6">
                    <a:lumMod val="50000"/>
                  </a:schemeClr>
                </a:solidFill>
                <a:latin typeface="+mj-lt"/>
                <a:ea typeface="+mj-ea"/>
                <a:cs typeface="+mj-cs"/>
              </a:rPr>
              <a:t>Drinkers’ Wager Game </a:t>
            </a: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sp>
        <p:nvSpPr>
          <p:cNvPr id="9" name="Rectangle 6"/>
          <p:cNvSpPr txBox="1">
            <a:spLocks noChangeArrowheads="1"/>
          </p:cNvSpPr>
          <p:nvPr/>
        </p:nvSpPr>
        <p:spPr>
          <a:xfrm>
            <a:off x="428596" y="1421040"/>
            <a:ext cx="8072494" cy="1793650"/>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defRPr/>
            </a:pPr>
            <a:r>
              <a:rPr kumimoji="0" lang="en-US" altLang="zh-CN" sz="2400" i="0" u="none" strike="noStrike" kern="1200" cap="none" spc="0" normalizeH="0" baseline="0" noProof="0" dirty="0" smtClean="0">
                <a:ln>
                  <a:noFill/>
                </a:ln>
                <a:solidFill>
                  <a:schemeClr val="accent6">
                    <a:lumMod val="75000"/>
                  </a:schemeClr>
                </a:solidFill>
                <a:effectLst/>
                <a:uLnTx/>
                <a:uFillTx/>
                <a:latin typeface="+mn-lt"/>
                <a:ea typeface="+mn-ea"/>
                <a:cs typeface="+mn-cs"/>
              </a:rPr>
              <a:t>  L</a:t>
            </a:r>
            <a:r>
              <a:rPr lang="en-US" altLang="zh-CN" sz="2400" dirty="0" err="1" smtClean="0">
                <a:solidFill>
                  <a:schemeClr val="accent6">
                    <a:lumMod val="75000"/>
                  </a:schemeClr>
                </a:solidFill>
                <a:latin typeface="+mn-lt"/>
                <a:ea typeface="+mn-ea"/>
              </a:rPr>
              <a:t>iterary</a:t>
            </a:r>
            <a:r>
              <a:rPr lang="en-US" altLang="zh-CN" sz="2400" dirty="0" smtClean="0">
                <a:solidFill>
                  <a:schemeClr val="accent6">
                    <a:lumMod val="75000"/>
                  </a:schemeClr>
                </a:solidFill>
                <a:latin typeface="+mn-lt"/>
                <a:ea typeface="+mn-ea"/>
              </a:rPr>
              <a:t> Game</a:t>
            </a:r>
            <a:r>
              <a:rPr kumimoji="0" lang="en-US" altLang="zh-CN" sz="2400" i="0" u="none" strike="noStrike" kern="1200" cap="none" spc="0" normalizeH="0" baseline="0" noProof="0" dirty="0" smtClean="0">
                <a:ln>
                  <a:noFill/>
                </a:ln>
                <a:solidFill>
                  <a:schemeClr val="accent6">
                    <a:lumMod val="75000"/>
                  </a:schemeClr>
                </a:solidFill>
                <a:effectLst/>
                <a:uLnTx/>
                <a:uFillTx/>
                <a:latin typeface="+mn-lt"/>
                <a:ea typeface="+mn-ea"/>
                <a:cs typeface="+mn-cs"/>
              </a:rPr>
              <a:t> </a:t>
            </a:r>
            <a:endParaRPr kumimoji="0" lang="en-US" altLang="zh-CN" sz="2400" i="0" u="none" strike="noStrike" kern="1200" cap="none" spc="0" normalizeH="0" baseline="0" noProof="0" dirty="0">
              <a:ln>
                <a:noFill/>
              </a:ln>
              <a:solidFill>
                <a:schemeClr val="accent6">
                  <a:lumMod val="75000"/>
                </a:schemeClr>
              </a:solidFill>
              <a:effectLst/>
              <a:uLnTx/>
              <a:uFillTx/>
              <a:latin typeface="+mn-lt"/>
              <a:ea typeface="+mn-ea"/>
              <a:cs typeface="+mn-cs"/>
            </a:endParaRPr>
          </a:p>
        </p:txBody>
      </p:sp>
      <p:sp>
        <p:nvSpPr>
          <p:cNvPr id="16" name="Rectangle 6"/>
          <p:cNvSpPr txBox="1">
            <a:spLocks noChangeArrowheads="1"/>
          </p:cNvSpPr>
          <p:nvPr/>
        </p:nvSpPr>
        <p:spPr>
          <a:xfrm>
            <a:off x="179512" y="1993404"/>
            <a:ext cx="7272808" cy="2133600"/>
          </a:xfrm>
          <a:prstGeom prst="rect">
            <a:avLst/>
          </a:prstGeom>
        </p:spPr>
        <p:txBody>
          <a:bodyPr/>
          <a:lstStyle/>
          <a:p>
            <a:pPr marL="360045" defTabSz="971550">
              <a:spcBef>
                <a:spcPts val="500"/>
              </a:spcBef>
              <a:buSzPct val="60000"/>
              <a:buFont typeface="Wingdings" panose="05000000000000000000" pitchFamily="2" charset="2"/>
              <a:buChar char="l"/>
              <a:defRPr/>
            </a:pPr>
            <a:r>
              <a:rPr lang="en-US" altLang="zh-CN" sz="2400" dirty="0" smtClean="0"/>
              <a:t>  more popular with scholars and intellectuals</a:t>
            </a:r>
            <a:endParaRPr lang="en-US" altLang="zh-CN" sz="2400" dirty="0" smtClean="0"/>
          </a:p>
          <a:p>
            <a:pPr marL="360045" defTabSz="971550">
              <a:spcBef>
                <a:spcPts val="500"/>
              </a:spcBef>
              <a:buSzPct val="60000"/>
              <a:buFont typeface="Wingdings" panose="05000000000000000000" pitchFamily="2" charset="2"/>
              <a:buChar char="l"/>
              <a:defRPr/>
            </a:pPr>
            <a:r>
              <a:rPr lang="en-US" altLang="zh-CN" sz="2400" dirty="0" smtClean="0"/>
              <a:t>  composing poems </a:t>
            </a:r>
            <a:endParaRPr lang="en-US" altLang="zh-CN" sz="2400" dirty="0" smtClean="0"/>
          </a:p>
          <a:p>
            <a:pPr marL="360045" defTabSz="971550">
              <a:spcBef>
                <a:spcPts val="500"/>
              </a:spcBef>
              <a:buSzPct val="60000"/>
              <a:buFont typeface="Wingdings" panose="05000000000000000000" pitchFamily="2" charset="2"/>
              <a:buChar char="l"/>
              <a:defRPr/>
            </a:pPr>
            <a:r>
              <a:rPr lang="en-US" altLang="zh-CN" sz="2400" dirty="0" smtClean="0"/>
              <a:t>  solving word puzzles </a:t>
            </a:r>
            <a:endParaRPr lang="en-US" altLang="zh-CN" sz="2400" dirty="0" smtClean="0"/>
          </a:p>
          <a:p>
            <a:pPr marL="360045" defTabSz="971550">
              <a:spcBef>
                <a:spcPts val="500"/>
              </a:spcBef>
              <a:buSzPct val="60000"/>
              <a:buFont typeface="Wingdings" panose="05000000000000000000" pitchFamily="2" charset="2"/>
              <a:buChar char="l"/>
              <a:defRPr/>
            </a:pPr>
            <a:r>
              <a:rPr lang="en-US" altLang="zh-CN" sz="2400" dirty="0" smtClean="0"/>
              <a:t>  guessing riddles</a:t>
            </a:r>
            <a:r>
              <a:rPr lang="en-US" altLang="zh-CN" sz="2400" b="1" dirty="0" smtClean="0"/>
              <a:t> </a:t>
            </a:r>
            <a:endParaRPr lang="en-US" altLang="zh-CN" sz="2400" b="1" dirty="0" smtClean="0"/>
          </a:p>
          <a:p>
            <a:pPr marL="363855" marR="0" lvl="0" indent="-363855" algn="l" defTabSz="971550" rtl="0" eaLnBrk="0" fontAlgn="base" latinLnBrk="0" hangingPunct="0">
              <a:lnSpc>
                <a:spcPct val="100000"/>
              </a:lnSpc>
              <a:spcBef>
                <a:spcPts val="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7" name="Rectangle 4"/>
          <p:cNvSpPr txBox="1">
            <a:spLocks noRot="1" noChangeArrowheads="1"/>
          </p:cNvSpPr>
          <p:nvPr/>
        </p:nvSpPr>
        <p:spPr>
          <a:xfrm>
            <a:off x="3500430" y="2714624"/>
            <a:ext cx="4929222" cy="642942"/>
          </a:xfrm>
          <a:prstGeom prst="rect">
            <a:avLst/>
          </a:prstGeom>
        </p:spPr>
        <p:txBody>
          <a:bodyPr>
            <a:normAutofit fontScale="97500"/>
          </a:bodyPr>
          <a:lstStyle/>
          <a:p>
            <a:pPr marL="0" marR="0" lvl="0" indent="0" algn="ctr" defTabSz="971550" rtl="0" eaLnBrk="0" fontAlgn="base" latinLnBrk="0" hangingPunct="0">
              <a:lnSpc>
                <a:spcPct val="100000"/>
              </a:lnSpc>
              <a:spcBef>
                <a:spcPct val="0"/>
              </a:spcBef>
              <a:spcAft>
                <a:spcPct val="0"/>
              </a:spcAft>
              <a:buClrTx/>
              <a:buSzTx/>
              <a:buFontTx/>
              <a:buNone/>
              <a:defRPr/>
            </a:pPr>
            <a:endParaRPr kumimoji="0" lang="en-US" altLang="zh-CN" sz="2400" b="1" i="1" u="none" strike="noStrike" kern="1200" cap="none" spc="0" normalizeH="0" baseline="0" noProof="0" dirty="0">
              <a:ln>
                <a:noFill/>
              </a:ln>
              <a:solidFill>
                <a:schemeClr val="accent6">
                  <a:lumMod val="75000"/>
                </a:schemeClr>
              </a:solidFill>
              <a:effectLst/>
              <a:uLnTx/>
              <a:uFillTx/>
              <a:latin typeface="+mj-lt"/>
              <a:ea typeface="+mj-ea"/>
              <a:cs typeface="+mj-cs"/>
            </a:endParaRPr>
          </a:p>
        </p:txBody>
      </p:sp>
      <p:pic>
        <p:nvPicPr>
          <p:cNvPr id="18" name="图片 17" descr="酒令.gif"/>
          <p:cNvPicPr>
            <a:picLocks noChangeAspect="1"/>
          </p:cNvPicPr>
          <p:nvPr/>
        </p:nvPicPr>
        <p:blipFill>
          <a:blip r:embed="rId2" cstate="print"/>
          <a:stretch>
            <a:fillRect/>
          </a:stretch>
        </p:blipFill>
        <p:spPr>
          <a:xfrm>
            <a:off x="3707904" y="2569468"/>
            <a:ext cx="4968552" cy="28083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1"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slide(fromBottom)">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1"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slide(fromBottom)">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1"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slide(fromBottom)">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1"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slide(fromBottom)">
                                      <p:cBhvr>
                                        <p:cTn id="27" dur="500"/>
                                        <p:tgtEl>
                                          <p:spTgt spid="1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build="allAtOnce"/>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285784"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Lead-in Activity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2" name="矩形 21"/>
          <p:cNvSpPr/>
          <p:nvPr/>
        </p:nvSpPr>
        <p:spPr>
          <a:xfrm>
            <a:off x="2714612" y="928674"/>
            <a:ext cx="3879882" cy="461665"/>
          </a:xfrm>
          <a:prstGeom prst="rect">
            <a:avLst/>
          </a:prstGeom>
        </p:spPr>
        <p:txBody>
          <a:bodyPr wrap="square">
            <a:spAutoFit/>
          </a:bodyPr>
          <a:lstStyle/>
          <a:p>
            <a:pPr algn="ctr"/>
            <a:r>
              <a:rPr lang="en-US" altLang="zh-CN" sz="2400" b="1" dirty="0" smtClean="0">
                <a:solidFill>
                  <a:schemeClr val="accent6">
                    <a:lumMod val="50000"/>
                  </a:schemeClr>
                </a:solidFill>
              </a:rPr>
              <a:t>Watch and &amp; Think</a:t>
            </a:r>
            <a:endParaRPr lang="zh-CN" altLang="en-US" sz="2400" dirty="0">
              <a:solidFill>
                <a:schemeClr val="accent6">
                  <a:lumMod val="50000"/>
                </a:schemeClr>
              </a:solidFill>
            </a:endParaRPr>
          </a:p>
        </p:txBody>
      </p:sp>
      <p:sp>
        <p:nvSpPr>
          <p:cNvPr id="10" name="TextBox 9"/>
          <p:cNvSpPr txBox="1"/>
          <p:nvPr/>
        </p:nvSpPr>
        <p:spPr bwMode="auto">
          <a:xfrm>
            <a:off x="785786" y="1285864"/>
            <a:ext cx="8143932" cy="1311128"/>
          </a:xfrm>
          <a:prstGeom prst="rect">
            <a:avLst/>
          </a:prstGeom>
          <a:noFill/>
          <a:ln w="9525">
            <a:noFill/>
            <a:miter lim="800000"/>
          </a:ln>
          <a:effectLst/>
        </p:spPr>
        <p:txBody>
          <a:bodyPr wrap="square" rtlCol="0">
            <a:spAutoFit/>
          </a:bodyPr>
          <a:lstStyle/>
          <a:p>
            <a:pPr defTabSz="878205">
              <a:lnSpc>
                <a:spcPct val="120000"/>
              </a:lnSpc>
              <a:buClr>
                <a:schemeClr val="accent6">
                  <a:lumMod val="50000"/>
                </a:schemeClr>
              </a:buClr>
              <a:buSzPct val="60000"/>
            </a:pPr>
            <a:r>
              <a:rPr lang="en-US" altLang="zh-CN" sz="2200" b="1"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Watch the video clip and discuss:</a:t>
            </a:r>
            <a:endParaRPr lang="en-US" altLang="zh-CN" sz="2200" b="1" dirty="0" smtClean="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a:p>
            <a:pPr defTabSz="878205">
              <a:lnSpc>
                <a:spcPct val="120000"/>
              </a:lnSpc>
              <a:buClr>
                <a:schemeClr val="accent6">
                  <a:lumMod val="50000"/>
                </a:schemeClr>
              </a:buClr>
              <a:buSzPct val="60000"/>
              <a:buFont typeface="Wingdings" panose="05000000000000000000" pitchFamily="2" charset="2"/>
              <a:buChar char="u"/>
            </a:pPr>
            <a:r>
              <a:rPr lang="en-US" altLang="zh-CN" sz="2200" dirty="0" smtClean="0">
                <a:latin typeface="Arial" panose="020B0604020202020204" pitchFamily="34" charset="0"/>
                <a:ea typeface="微软雅黑" panose="020B0503020204020204" pitchFamily="34" charset="-122"/>
                <a:cs typeface="Arial" panose="020B0604020202020204" pitchFamily="34" charset="0"/>
              </a:rPr>
              <a:t>Do you know anything about Chinese tea? </a:t>
            </a:r>
            <a:endParaRPr lang="en-US" altLang="zh-CN" sz="2200" dirty="0" smtClean="0">
              <a:latin typeface="Arial" panose="020B0604020202020204" pitchFamily="34" charset="0"/>
              <a:ea typeface="微软雅黑" panose="020B0503020204020204" pitchFamily="34" charset="-122"/>
              <a:cs typeface="Arial" panose="020B0604020202020204" pitchFamily="34" charset="0"/>
            </a:endParaRPr>
          </a:p>
          <a:p>
            <a:pPr defTabSz="878205">
              <a:lnSpc>
                <a:spcPct val="120000"/>
              </a:lnSpc>
              <a:buClr>
                <a:schemeClr val="accent6">
                  <a:lumMod val="50000"/>
                </a:schemeClr>
              </a:buClr>
              <a:buSzPct val="60000"/>
              <a:buFont typeface="Wingdings" panose="05000000000000000000" pitchFamily="2" charset="2"/>
              <a:buChar char="u"/>
            </a:pPr>
            <a:r>
              <a:rPr lang="en-US" altLang="zh-CN" sz="2200" dirty="0" smtClean="0">
                <a:latin typeface="Arial" panose="020B0604020202020204" pitchFamily="34" charset="0"/>
                <a:ea typeface="微软雅黑" panose="020B0503020204020204" pitchFamily="34" charset="-122"/>
                <a:cs typeface="Arial" panose="020B0604020202020204" pitchFamily="34" charset="0"/>
              </a:rPr>
              <a:t> What kind of tea do you like best?</a:t>
            </a:r>
            <a:endParaRPr lang="en-US" altLang="zh-CN" sz="2200" dirty="0" smtClean="0">
              <a:latin typeface="Arial" panose="020B0604020202020204" pitchFamily="34" charset="0"/>
              <a:ea typeface="微软雅黑" panose="020B0503020204020204" pitchFamily="34" charset="-122"/>
              <a:cs typeface="Arial" panose="020B0604020202020204" pitchFamily="34" charset="0"/>
            </a:endParaRPr>
          </a:p>
        </p:txBody>
      </p:sp>
      <p:pic>
        <p:nvPicPr>
          <p:cNvPr id="14" name="图片 13" descr="茶.png">
            <a:hlinkClick r:id="rId2" action="ppaction://hlinkfile"/>
          </p:cNvPr>
          <p:cNvPicPr>
            <a:picLocks noChangeAspect="1"/>
          </p:cNvPicPr>
          <p:nvPr/>
        </p:nvPicPr>
        <p:blipFill>
          <a:blip r:embed="rId3" cstate="print"/>
          <a:stretch>
            <a:fillRect/>
          </a:stretch>
        </p:blipFill>
        <p:spPr>
          <a:xfrm>
            <a:off x="1979712" y="2713484"/>
            <a:ext cx="5328592" cy="2520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2"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502948" y="0"/>
            <a:ext cx="428286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Wine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5" name="Rectangle 4"/>
          <p:cNvSpPr txBox="1">
            <a:spLocks noRot="1" noChangeArrowheads="1"/>
          </p:cNvSpPr>
          <p:nvPr/>
        </p:nvSpPr>
        <p:spPr>
          <a:xfrm>
            <a:off x="2928926" y="857236"/>
            <a:ext cx="3857652" cy="454852"/>
          </a:xfrm>
          <a:prstGeom prst="rect">
            <a:avLst/>
          </a:prstGeom>
        </p:spPr>
        <p:txBody>
          <a:bodyPr/>
          <a:lstStyle/>
          <a:p>
            <a:pPr marL="0" marR="0" lvl="0" indent="0" algn="ctr" defTabSz="971550" rtl="0" eaLnBrk="0" fontAlgn="base" latinLnBrk="0" hangingPunct="0">
              <a:lnSpc>
                <a:spcPct val="100000"/>
              </a:lnSpc>
              <a:spcBef>
                <a:spcPct val="0"/>
              </a:spcBef>
              <a:spcAft>
                <a:spcPct val="0"/>
              </a:spcAft>
              <a:buClrTx/>
              <a:buSzTx/>
              <a:buFontTx/>
              <a:buNone/>
              <a:defRPr/>
            </a:pPr>
            <a:r>
              <a:rPr lang="en-US" altLang="zh-CN" sz="2400" b="1" dirty="0" smtClean="0">
                <a:solidFill>
                  <a:schemeClr val="accent6">
                    <a:lumMod val="50000"/>
                  </a:schemeClr>
                </a:solidFill>
                <a:latin typeface="+mj-lt"/>
                <a:ea typeface="+mj-ea"/>
                <a:cs typeface="+mj-cs"/>
              </a:rPr>
              <a:t>Drinkers’ Wager Game </a:t>
            </a: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sp>
        <p:nvSpPr>
          <p:cNvPr id="27" name="TextBox 26"/>
          <p:cNvSpPr txBox="1"/>
          <p:nvPr/>
        </p:nvSpPr>
        <p:spPr bwMode="auto">
          <a:xfrm>
            <a:off x="428596" y="1500178"/>
            <a:ext cx="3024336" cy="535531"/>
          </a:xfrm>
          <a:prstGeom prst="rect">
            <a:avLst/>
          </a:prstGeom>
          <a:noFill/>
          <a:ln w="9525">
            <a:noFill/>
            <a:miter lim="800000"/>
          </a:ln>
          <a:effectLst/>
        </p:spPr>
        <p:txBody>
          <a:bodyPr wrap="square" rtlCol="0">
            <a:spAutoFit/>
          </a:bodyPr>
          <a:lstStyle/>
          <a:p>
            <a:pPr defTabSz="878205">
              <a:lnSpc>
                <a:spcPct val="120000"/>
              </a:lnSpc>
            </a:pPr>
            <a:r>
              <a:rPr lang="en-US" altLang="zh-CN" sz="2400" dirty="0" smtClean="0">
                <a:solidFill>
                  <a:schemeClr val="accent6">
                    <a:lumMod val="75000"/>
                  </a:schemeClr>
                </a:solidFill>
                <a:latin typeface="+mn-lt"/>
                <a:ea typeface="微软雅黑" panose="020B0503020204020204" pitchFamily="34" charset="-122"/>
                <a:cs typeface="Arial" panose="020B0604020202020204" pitchFamily="34" charset="0"/>
              </a:rPr>
              <a:t>  Competing Game</a:t>
            </a:r>
            <a:endParaRPr lang="zh-CN" altLang="en-US" sz="2400" dirty="0">
              <a:solidFill>
                <a:schemeClr val="accent6">
                  <a:lumMod val="75000"/>
                </a:schemeClr>
              </a:solidFill>
              <a:latin typeface="+mn-lt"/>
              <a:ea typeface="微软雅黑" panose="020B0503020204020204" pitchFamily="34" charset="-122"/>
              <a:cs typeface="Arial" panose="020B0604020202020204" pitchFamily="34" charset="0"/>
            </a:endParaRPr>
          </a:p>
        </p:txBody>
      </p:sp>
      <p:sp>
        <p:nvSpPr>
          <p:cNvPr id="28" name="矩形 27"/>
          <p:cNvSpPr/>
          <p:nvPr/>
        </p:nvSpPr>
        <p:spPr>
          <a:xfrm>
            <a:off x="214282" y="2143120"/>
            <a:ext cx="3744416" cy="2130425"/>
          </a:xfrm>
          <a:prstGeom prst="rect">
            <a:avLst/>
          </a:prstGeom>
        </p:spPr>
        <p:txBody>
          <a:bodyPr wrap="square">
            <a:spAutoFit/>
          </a:bodyPr>
          <a:lstStyle/>
          <a:p>
            <a:pPr marL="360045">
              <a:spcBef>
                <a:spcPts val="500"/>
              </a:spcBef>
              <a:buSzPct val="60000"/>
              <a:buFont typeface="Wingdings" panose="05000000000000000000" pitchFamily="2" charset="2"/>
              <a:buChar char="l"/>
            </a:pPr>
            <a:r>
              <a:rPr lang="en-US" altLang="zh-CN" sz="2400" dirty="0" smtClean="0">
                <a:latin typeface="+mn-lt"/>
              </a:rPr>
              <a:t>  archery</a:t>
            </a:r>
            <a:r>
              <a:rPr lang="zh-CN" altLang="en-US" sz="2400" dirty="0" smtClean="0">
                <a:latin typeface="+mn-lt"/>
              </a:rPr>
              <a:t>射箭</a:t>
            </a:r>
            <a:endParaRPr lang="en-US" altLang="zh-CN" sz="2400" dirty="0" smtClean="0">
              <a:latin typeface="+mn-lt"/>
            </a:endParaRPr>
          </a:p>
          <a:p>
            <a:pPr marL="360045">
              <a:spcBef>
                <a:spcPts val="500"/>
              </a:spcBef>
              <a:buSzPct val="60000"/>
              <a:buFont typeface="Wingdings" panose="05000000000000000000" pitchFamily="2" charset="2"/>
              <a:buChar char="l"/>
            </a:pPr>
            <a:r>
              <a:rPr lang="en-US" altLang="zh-CN" sz="2400" dirty="0" smtClean="0">
                <a:latin typeface="+mn-lt"/>
              </a:rPr>
              <a:t>  arrow pitching</a:t>
            </a:r>
            <a:r>
              <a:rPr lang="zh-CN" altLang="en-US" sz="2400" dirty="0" smtClean="0">
                <a:latin typeface="+mn-lt"/>
              </a:rPr>
              <a:t>投壶</a:t>
            </a:r>
            <a:endParaRPr lang="en-US" altLang="zh-CN" sz="2400" dirty="0" smtClean="0">
              <a:latin typeface="+mn-lt"/>
            </a:endParaRPr>
          </a:p>
          <a:p>
            <a:pPr marL="360045">
              <a:spcBef>
                <a:spcPts val="500"/>
              </a:spcBef>
              <a:buSzPct val="60000"/>
              <a:buFont typeface="Wingdings" panose="05000000000000000000" pitchFamily="2" charset="2"/>
              <a:buChar char="l"/>
            </a:pPr>
            <a:r>
              <a:rPr lang="en-US" altLang="zh-CN" sz="2400" dirty="0" smtClean="0">
                <a:latin typeface="+mn-lt"/>
              </a:rPr>
              <a:t>  dice throwing</a:t>
            </a:r>
            <a:r>
              <a:rPr lang="zh-CN" altLang="en-US" sz="2400" dirty="0" smtClean="0">
                <a:latin typeface="+mn-lt"/>
              </a:rPr>
              <a:t> </a:t>
            </a:r>
            <a:r>
              <a:rPr lang="en-US" altLang="zh-CN" sz="2400" dirty="0" smtClean="0">
                <a:latin typeface="+mn-lt"/>
              </a:rPr>
              <a:t>(</a:t>
            </a:r>
            <a:r>
              <a:rPr lang="zh-CN" altLang="en-US" sz="2400" dirty="0" smtClean="0">
                <a:latin typeface="+mn-lt"/>
              </a:rPr>
              <a:t>掷骰子</a:t>
            </a:r>
            <a:r>
              <a:rPr lang="en-US" altLang="zh-CN" sz="2400" dirty="0" smtClean="0">
                <a:latin typeface="+mn-lt"/>
              </a:rPr>
              <a:t>)</a:t>
            </a:r>
            <a:endParaRPr lang="en-US" altLang="zh-CN" sz="2400" dirty="0" smtClean="0">
              <a:latin typeface="+mn-lt"/>
            </a:endParaRPr>
          </a:p>
          <a:p>
            <a:pPr marL="360045">
              <a:spcBef>
                <a:spcPts val="500"/>
              </a:spcBef>
              <a:buSzPct val="60000"/>
              <a:buFont typeface="Wingdings" panose="05000000000000000000" pitchFamily="2" charset="2"/>
              <a:buChar char="l"/>
            </a:pPr>
            <a:r>
              <a:rPr lang="en-US" altLang="zh-CN" sz="2400" dirty="0" smtClean="0">
                <a:latin typeface="+mn-lt"/>
              </a:rPr>
              <a:t>  finger guessing (can played by two drinkers</a:t>
            </a:r>
            <a:r>
              <a:rPr lang="en-US" altLang="zh-CN" b="1" dirty="0" smtClean="0"/>
              <a:t>)</a:t>
            </a:r>
            <a:endParaRPr lang="en-US" altLang="zh-CN" b="1" dirty="0" smtClean="0"/>
          </a:p>
        </p:txBody>
      </p:sp>
      <p:pic>
        <p:nvPicPr>
          <p:cNvPr id="29" name="图片 28" descr="划拳.png"/>
          <p:cNvPicPr>
            <a:picLocks noChangeAspect="1"/>
          </p:cNvPicPr>
          <p:nvPr/>
        </p:nvPicPr>
        <p:blipFill>
          <a:blip r:embed="rId2" cstate="print"/>
          <a:stretch>
            <a:fillRect/>
          </a:stretch>
        </p:blipFill>
        <p:spPr>
          <a:xfrm>
            <a:off x="4139952" y="1561356"/>
            <a:ext cx="4624389" cy="36724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strVal val="#ppt_w*0.70"/>
                                          </p:val>
                                        </p:tav>
                                        <p:tav tm="100000">
                                          <p:val>
                                            <p:strVal val="#ppt_w"/>
                                          </p:val>
                                        </p:tav>
                                      </p:tavLst>
                                    </p:anim>
                                    <p:anim calcmode="lin" valueType="num">
                                      <p:cBhvr>
                                        <p:cTn id="13" dur="1000" fill="hold"/>
                                        <p:tgtEl>
                                          <p:spTgt spid="29"/>
                                        </p:tgtEl>
                                        <p:attrNameLst>
                                          <p:attrName>ppt_h</p:attrName>
                                        </p:attrNameLst>
                                      </p:cBhvr>
                                      <p:tavLst>
                                        <p:tav tm="0">
                                          <p:val>
                                            <p:strVal val="#ppt_h"/>
                                          </p:val>
                                        </p:tav>
                                        <p:tav tm="100000">
                                          <p:val>
                                            <p:strVal val="#ppt_h"/>
                                          </p:val>
                                        </p:tav>
                                      </p:tavLst>
                                    </p:anim>
                                    <p:animEffect transition="in" filter="fade">
                                      <p:cBhvr>
                                        <p:cTn id="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2"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540568" y="-22820"/>
            <a:ext cx="4352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Wine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8" name="Rectangle 3"/>
          <p:cNvSpPr txBox="1">
            <a:spLocks noChangeArrowheads="1"/>
          </p:cNvSpPr>
          <p:nvPr/>
        </p:nvSpPr>
        <p:spPr>
          <a:xfrm>
            <a:off x="500034" y="1357303"/>
            <a:ext cx="8352928" cy="2571768"/>
          </a:xfrm>
          <a:prstGeom prst="rect">
            <a:avLst/>
          </a:prstGeom>
        </p:spPr>
        <p:txBody>
          <a:bodyPr/>
          <a:lstStyle/>
          <a:p>
            <a:pPr marL="360045" marR="0" lvl="0" defTabSz="971550" rtl="0" eaLnBrk="0" fontAlgn="base" latinLnBrk="0" hangingPunct="0">
              <a:spcBef>
                <a:spcPts val="500"/>
              </a:spcBef>
              <a:spcAft>
                <a:spcPts val="0"/>
              </a:spcAft>
              <a:buClrTx/>
              <a:buSzTx/>
              <a:defRPr/>
            </a:pPr>
            <a:r>
              <a:rPr lang="en-US" altLang="zh-CN" sz="2400" dirty="0" smtClean="0">
                <a:solidFill>
                  <a:schemeClr val="accent6">
                    <a:lumMod val="75000"/>
                  </a:schemeClr>
                </a:solidFill>
                <a:latin typeface="+mn-lt"/>
                <a:ea typeface="+mn-ea"/>
              </a:rPr>
              <a:t>Alcohol and Business</a:t>
            </a:r>
            <a:endParaRPr kumimoji="0" lang="en-US" altLang="zh-CN" sz="2400" i="0" u="none" strike="noStrike" kern="1200" cap="none" spc="0" normalizeH="0" baseline="0" noProof="0" dirty="0" smtClean="0">
              <a:ln>
                <a:noFill/>
              </a:ln>
              <a:solidFill>
                <a:schemeClr val="accent6">
                  <a:lumMod val="75000"/>
                </a:schemeClr>
              </a:solidFill>
              <a:effectLst/>
              <a:uLnTx/>
              <a:uFillTx/>
              <a:latin typeface="+mn-lt"/>
              <a:ea typeface="+mn-ea"/>
              <a:cs typeface="+mn-cs"/>
            </a:endParaRPr>
          </a:p>
          <a:p>
            <a:pPr marL="360045" defTabSz="971550">
              <a:spcBef>
                <a:spcPts val="500"/>
              </a:spcBef>
              <a:spcAft>
                <a:spcPts val="0"/>
              </a:spcAft>
              <a:buSzPct val="60000"/>
              <a:buFont typeface="Wingdings" panose="05000000000000000000" pitchFamily="2" charset="2"/>
              <a:buChar char="l"/>
              <a:defRPr/>
            </a:pPr>
            <a:r>
              <a:rPr lang="en-US" altLang="zh-CN" sz="2400" dirty="0" smtClean="0"/>
              <a:t>  alcohol plays an integral role in social life. </a:t>
            </a:r>
            <a:endParaRPr lang="en-US" altLang="zh-CN" sz="2400" dirty="0" smtClean="0"/>
          </a:p>
          <a:p>
            <a:pPr marL="360045" defTabSz="971550">
              <a:spcBef>
                <a:spcPts val="500"/>
              </a:spcBef>
              <a:spcAft>
                <a:spcPts val="0"/>
              </a:spcAft>
              <a:buSzPct val="60000"/>
              <a:buFont typeface="Wingdings" panose="05000000000000000000" pitchFamily="2" charset="2"/>
              <a:buChar char="l"/>
              <a:defRPr/>
            </a:pPr>
            <a:r>
              <a:rPr lang="en-US" altLang="zh-CN" sz="2400" dirty="0" smtClean="0"/>
              <a:t>  serves to deepen and strengthen the bonds of friendship </a:t>
            </a:r>
            <a:endParaRPr lang="en-US" altLang="zh-CN" sz="2400" dirty="0" smtClean="0"/>
          </a:p>
          <a:p>
            <a:pPr marL="360045" defTabSz="971550">
              <a:spcBef>
                <a:spcPts val="500"/>
              </a:spcBef>
              <a:spcAft>
                <a:spcPts val="0"/>
              </a:spcAft>
              <a:buSzPct val="60000"/>
              <a:buFont typeface="Wingdings" panose="05000000000000000000" pitchFamily="2" charset="2"/>
              <a:buChar char="l"/>
              <a:defRPr/>
            </a:pPr>
            <a:r>
              <a:rPr lang="en-US" altLang="zh-CN" sz="2400" dirty="0" smtClean="0"/>
              <a:t>  a way to relieve misunderstanding and animosity </a:t>
            </a:r>
            <a:endParaRPr lang="en-US" altLang="zh-CN" sz="2400" dirty="0" smtClean="0"/>
          </a:p>
        </p:txBody>
      </p:sp>
      <p:sp>
        <p:nvSpPr>
          <p:cNvPr id="10" name="TextBox 9"/>
          <p:cNvSpPr txBox="1"/>
          <p:nvPr/>
        </p:nvSpPr>
        <p:spPr bwMode="auto">
          <a:xfrm>
            <a:off x="755576" y="841276"/>
            <a:ext cx="5615768" cy="505972"/>
          </a:xfrm>
          <a:prstGeom prst="rect">
            <a:avLst/>
          </a:prstGeom>
          <a:noFill/>
          <a:ln w="9525">
            <a:noFill/>
            <a:miter lim="800000"/>
          </a:ln>
          <a:effectLst/>
        </p:spPr>
        <p:txBody>
          <a:bodyPr wrap="none" rtlCol="0">
            <a:spAutoFit/>
          </a:bodyPr>
          <a:lstStyle/>
          <a:p>
            <a:pPr defTabSz="878205">
              <a:lnSpc>
                <a:spcPct val="120000"/>
              </a:lnSpc>
            </a:pPr>
            <a:r>
              <a:rPr lang="en-US" altLang="zh-CN" sz="2400" dirty="0" smtClean="0">
                <a:solidFill>
                  <a:srgbClr val="772C03"/>
                </a:solidFill>
                <a:latin typeface="+mn-lt"/>
                <a:ea typeface="微软雅黑" panose="020B0503020204020204" pitchFamily="34" charset="-122"/>
                <a:cs typeface="Arial" panose="020B0604020202020204" pitchFamily="34" charset="0"/>
              </a:rPr>
              <a:t>                           </a:t>
            </a:r>
            <a:r>
              <a:rPr lang="en-US" altLang="zh-CN" sz="2400" b="1" dirty="0" smtClean="0">
                <a:solidFill>
                  <a:schemeClr val="accent6">
                    <a:lumMod val="50000"/>
                  </a:schemeClr>
                </a:solidFill>
                <a:latin typeface="+mn-lt"/>
                <a:ea typeface="微软雅黑" panose="020B0503020204020204" pitchFamily="34" charset="-122"/>
                <a:cs typeface="Arial" panose="020B0604020202020204" pitchFamily="34" charset="0"/>
              </a:rPr>
              <a:t>Alcohol and Social Activities</a:t>
            </a:r>
            <a:endParaRPr lang="zh-CN" altLang="en-US" sz="2400" b="1" dirty="0">
              <a:solidFill>
                <a:schemeClr val="accent6">
                  <a:lumMod val="50000"/>
                </a:schemeClr>
              </a:solidFill>
              <a:latin typeface="+mn-lt"/>
              <a:ea typeface="微软雅黑" panose="020B0503020204020204" pitchFamily="34" charset="-122"/>
              <a:cs typeface="Arial" panose="020B0604020202020204" pitchFamily="34" charset="0"/>
            </a:endParaRPr>
          </a:p>
        </p:txBody>
      </p:sp>
      <p:sp>
        <p:nvSpPr>
          <p:cNvPr id="12" name="矩形 11"/>
          <p:cNvSpPr/>
          <p:nvPr/>
        </p:nvSpPr>
        <p:spPr>
          <a:xfrm>
            <a:off x="571472" y="3286128"/>
            <a:ext cx="7838042" cy="2231380"/>
          </a:xfrm>
          <a:prstGeom prst="rect">
            <a:avLst/>
          </a:prstGeom>
        </p:spPr>
        <p:txBody>
          <a:bodyPr wrap="square">
            <a:spAutoFit/>
          </a:bodyPr>
          <a:lstStyle/>
          <a:p>
            <a:pPr marL="360045" lvl="1" eaLnBrk="1" hangingPunct="1">
              <a:spcAft>
                <a:spcPts val="600"/>
              </a:spcAft>
              <a:buSzPct val="60000"/>
            </a:pPr>
            <a:r>
              <a:rPr lang="en-US" altLang="zh-CN" sz="2400" dirty="0" smtClean="0">
                <a:solidFill>
                  <a:schemeClr val="accent6">
                    <a:lumMod val="75000"/>
                  </a:schemeClr>
                </a:solidFill>
              </a:rPr>
              <a:t>Alcohol and arts</a:t>
            </a:r>
            <a:endParaRPr lang="en-US" altLang="zh-CN" sz="2400" dirty="0" smtClean="0"/>
          </a:p>
          <a:p>
            <a:pPr marL="360045" lvl="1" eaLnBrk="1" hangingPunct="1">
              <a:spcBef>
                <a:spcPts val="600"/>
              </a:spcBef>
              <a:buSzPct val="60000"/>
              <a:buFont typeface="Wingdings" panose="05000000000000000000" pitchFamily="2" charset="2"/>
              <a:buChar char="l"/>
            </a:pPr>
            <a:r>
              <a:rPr lang="en-US" altLang="zh-CN" sz="2400" dirty="0" smtClean="0"/>
              <a:t>  have a greater impact on Chinese artists</a:t>
            </a:r>
            <a:endParaRPr lang="en-US" altLang="zh-CN" sz="2400" dirty="0" smtClean="0"/>
          </a:p>
          <a:p>
            <a:pPr marL="360045" lvl="1" eaLnBrk="1" hangingPunct="1">
              <a:spcBef>
                <a:spcPts val="600"/>
              </a:spcBef>
              <a:buSzPct val="60000"/>
              <a:buFont typeface="Wingdings" panose="05000000000000000000" pitchFamily="2" charset="2"/>
              <a:buChar char="l"/>
            </a:pPr>
            <a:r>
              <a:rPr lang="en-US" altLang="zh-CN" sz="2400" dirty="0" smtClean="0"/>
              <a:t>  can free people from </a:t>
            </a:r>
            <a:r>
              <a:rPr lang="en-US" altLang="zh-CN" sz="2400" dirty="0" err="1" smtClean="0"/>
              <a:t>inhabitions</a:t>
            </a:r>
            <a:endParaRPr lang="en-US" altLang="zh-CN" sz="2400" dirty="0" smtClean="0"/>
          </a:p>
          <a:p>
            <a:pPr marL="360045" lvl="1" eaLnBrk="1" hangingPunct="1">
              <a:spcBef>
                <a:spcPts val="600"/>
              </a:spcBef>
              <a:buSzPct val="60000"/>
              <a:buFont typeface="Wingdings" panose="05000000000000000000" pitchFamily="2" charset="2"/>
              <a:buChar char="l"/>
            </a:pPr>
            <a:r>
              <a:rPr lang="en-US" altLang="zh-CN" sz="2400" dirty="0" smtClean="0"/>
              <a:t>  an important way to unleash artistic and creative talents</a:t>
            </a:r>
            <a:endParaRPr lang="en-US" altLang="zh-CN" sz="2400" dirty="0" smtClean="0"/>
          </a:p>
          <a:p>
            <a:pPr lvl="1" eaLnBrk="1" hangingPunct="1"/>
            <a:endParaRPr lang="en-US" altLang="zh-CN"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2"/>
          </p:nvPr>
        </p:nvSpPr>
        <p:spPr bwMode="auto">
          <a:noFill/>
          <a:ln>
            <a:miter lim="800000"/>
          </a:ln>
        </p:spPr>
        <p:txBody>
          <a:bodyPr/>
          <a:lstStyle/>
          <a:p>
            <a:fld id="{2EF0E628-5E65-49EB-AF82-CCDEABCD79A4}" type="slidenum">
              <a:rPr lang="zh-CN" altLang="en-US"/>
            </a:fld>
            <a:endParaRPr lang="zh-CN" altLang="en-US"/>
          </a:p>
        </p:txBody>
      </p:sp>
      <p:grpSp>
        <p:nvGrpSpPr>
          <p:cNvPr id="2" name="组合 2"/>
          <p:cNvGrpSpPr/>
          <p:nvPr/>
        </p:nvGrpSpPr>
        <p:grpSpPr bwMode="auto">
          <a:xfrm>
            <a:off x="0" y="436548"/>
            <a:ext cx="9144000" cy="420688"/>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1" name="直接连接符 20"/>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1" name="TextBox 8"/>
          <p:cNvSpPr txBox="1">
            <a:spLocks noChangeArrowheads="1"/>
          </p:cNvSpPr>
          <p:nvPr/>
        </p:nvSpPr>
        <p:spPr bwMode="auto">
          <a:xfrm>
            <a:off x="-612576" y="0"/>
            <a:ext cx="4426876"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Wine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8" name="Rectangle 3"/>
          <p:cNvSpPr txBox="1">
            <a:spLocks noChangeArrowheads="1"/>
          </p:cNvSpPr>
          <p:nvPr/>
        </p:nvSpPr>
        <p:spPr>
          <a:xfrm>
            <a:off x="1071538" y="1571616"/>
            <a:ext cx="7500990" cy="4525963"/>
          </a:xfrm>
          <a:prstGeom prst="rect">
            <a:avLst/>
          </a:prstGeom>
        </p:spPr>
        <p:txBody>
          <a:bodyPr/>
          <a:lstStyle/>
          <a:p>
            <a:pPr marL="360045" marR="0" lvl="0" algn="l" defTabSz="971550" rtl="0" eaLnBrk="0" fontAlgn="base" latinLnBrk="0" hangingPunct="0">
              <a:spcBef>
                <a:spcPts val="500"/>
              </a:spcBef>
              <a:spcAft>
                <a:spcPct val="0"/>
              </a:spcAft>
              <a:buClrTx/>
              <a:buSzTx/>
              <a:defRPr/>
            </a:pPr>
            <a:r>
              <a:rPr lang="en-US" altLang="zh-CN" sz="2400" dirty="0" smtClean="0">
                <a:solidFill>
                  <a:schemeClr val="accent6">
                    <a:lumMod val="75000"/>
                  </a:schemeClr>
                </a:solidFill>
                <a:latin typeface="+mn-lt"/>
                <a:ea typeface="+mn-ea"/>
              </a:rPr>
              <a:t>Alcohol and health</a:t>
            </a:r>
            <a:endParaRPr kumimoji="0" lang="en-US" altLang="zh-CN" sz="2400" i="0" u="none" strike="noStrike" kern="1200" cap="none" spc="0" normalizeH="0" baseline="0" noProof="0" dirty="0" smtClean="0">
              <a:ln>
                <a:noFill/>
              </a:ln>
              <a:solidFill>
                <a:schemeClr val="accent6">
                  <a:lumMod val="75000"/>
                </a:schemeClr>
              </a:solidFill>
              <a:effectLst/>
              <a:uLnTx/>
              <a:uFillTx/>
              <a:latin typeface="+mn-lt"/>
              <a:ea typeface="+mn-ea"/>
              <a:cs typeface="+mn-cs"/>
            </a:endParaRPr>
          </a:p>
          <a:p>
            <a:pPr marL="360045" defTabSz="971550">
              <a:spcBef>
                <a:spcPts val="500"/>
              </a:spcBef>
              <a:buSzPct val="60000"/>
              <a:buFont typeface="Wingdings" panose="05000000000000000000" pitchFamily="2" charset="2"/>
              <a:buChar char="l"/>
              <a:defRPr/>
            </a:pPr>
            <a:r>
              <a:rPr lang="en-US" altLang="zh-CN" sz="2400" dirty="0" smtClean="0">
                <a:latin typeface="+mn-lt"/>
              </a:rPr>
              <a:t>  moderate drinking is good for their health.</a:t>
            </a:r>
            <a:endParaRPr lang="en-US" altLang="zh-CN" sz="2400" dirty="0" smtClean="0">
              <a:latin typeface="+mn-lt"/>
            </a:endParaRPr>
          </a:p>
          <a:p>
            <a:pPr marL="360045" defTabSz="971550">
              <a:spcBef>
                <a:spcPts val="500"/>
              </a:spcBef>
              <a:buSzPct val="60000"/>
              <a:buFont typeface="Wingdings" panose="05000000000000000000" pitchFamily="2" charset="2"/>
              <a:buChar char="l"/>
              <a:defRPr/>
            </a:pPr>
            <a:r>
              <a:rPr lang="en-US" altLang="zh-CN" sz="2400" dirty="0" smtClean="0">
                <a:latin typeface="+mn-lt"/>
              </a:rPr>
              <a:t>  a little alcohol periodically to maintain their vitality </a:t>
            </a:r>
            <a:endParaRPr lang="en-US" altLang="zh-CN" sz="2400" dirty="0" smtClean="0">
              <a:latin typeface="+mn-lt"/>
            </a:endParaRPr>
          </a:p>
          <a:p>
            <a:pPr marL="360045" defTabSz="971550">
              <a:spcBef>
                <a:spcPts val="500"/>
              </a:spcBef>
              <a:buSzPct val="60000"/>
              <a:defRPr/>
            </a:pPr>
            <a:r>
              <a:rPr lang="en-US" altLang="zh-CN" sz="2400" dirty="0" smtClean="0">
                <a:latin typeface="+mn-lt"/>
              </a:rPr>
              <a:t>    and health.</a:t>
            </a:r>
            <a:endParaRPr lang="en-US" altLang="zh-CN" sz="2400" dirty="0" smtClean="0">
              <a:latin typeface="+mn-lt"/>
            </a:endParaRPr>
          </a:p>
          <a:p>
            <a:pPr marL="360045" defTabSz="971550">
              <a:spcBef>
                <a:spcPts val="500"/>
              </a:spcBef>
              <a:buSzPct val="60000"/>
              <a:buFont typeface="Wingdings" panose="05000000000000000000" pitchFamily="2" charset="2"/>
              <a:buChar char="l"/>
              <a:defRPr/>
            </a:pPr>
            <a:r>
              <a:rPr lang="en-US" altLang="zh-CN" sz="2400" dirty="0" smtClean="0">
                <a:latin typeface="+mn-lt"/>
              </a:rPr>
              <a:t>  soak traditional Chinese medicine in liquor to achieve </a:t>
            </a:r>
            <a:endParaRPr lang="en-US" altLang="zh-CN" sz="2400" dirty="0" smtClean="0">
              <a:latin typeface="+mn-lt"/>
            </a:endParaRPr>
          </a:p>
          <a:p>
            <a:pPr marL="360045" defTabSz="971550">
              <a:spcBef>
                <a:spcPts val="500"/>
              </a:spcBef>
              <a:buSzPct val="60000"/>
              <a:defRPr/>
            </a:pPr>
            <a:r>
              <a:rPr lang="en-US" altLang="zh-CN" sz="2400" dirty="0" smtClean="0">
                <a:latin typeface="+mn-lt"/>
              </a:rPr>
              <a:t>    a better effect. </a:t>
            </a:r>
            <a:endParaRPr lang="en-US" altLang="zh-CN" sz="2400" dirty="0" smtClean="0">
              <a:latin typeface="+mn-lt"/>
            </a:endParaRPr>
          </a:p>
          <a:p>
            <a:pPr marL="360045" marR="0" lvl="0" algn="l" defTabSz="971550" rtl="0" eaLnBrk="0" fontAlgn="base" latinLnBrk="0" hangingPunct="0">
              <a:spcBef>
                <a:spcPts val="500"/>
              </a:spcBef>
              <a:spcAft>
                <a:spcPct val="0"/>
              </a:spcAft>
              <a:buSzPct val="60000"/>
              <a:buFont typeface="Wingdings" panose="05000000000000000000" pitchFamily="2" charset="2"/>
              <a:buChar char="l"/>
              <a:defRPr/>
            </a:pPr>
            <a:r>
              <a:rPr lang="en-US" altLang="zh-CN" sz="2400" dirty="0" smtClean="0">
                <a:latin typeface="+mn-lt"/>
                <a:ea typeface="+mn-ea"/>
              </a:rPr>
              <a:t>  Inappropriate consumption can cause alcoholism</a:t>
            </a:r>
            <a:endParaRPr kumimoji="0" lang="en-US" altLang="zh-CN" sz="2400" i="0" u="none" strike="noStrike" kern="1200" cap="none" spc="0" normalizeH="0" baseline="0" noProof="0" dirty="0">
              <a:ln>
                <a:noFill/>
              </a:ln>
              <a:solidFill>
                <a:schemeClr val="tx1"/>
              </a:solidFill>
              <a:effectLst/>
              <a:uLnTx/>
              <a:uFillTx/>
              <a:latin typeface="+mn-lt"/>
              <a:ea typeface="+mn-ea"/>
              <a:cs typeface="+mn-cs"/>
            </a:endParaRPr>
          </a:p>
        </p:txBody>
      </p:sp>
      <p:sp>
        <p:nvSpPr>
          <p:cNvPr id="10" name="TextBox 9"/>
          <p:cNvSpPr txBox="1"/>
          <p:nvPr/>
        </p:nvSpPr>
        <p:spPr bwMode="auto">
          <a:xfrm>
            <a:off x="539552" y="841276"/>
            <a:ext cx="6408712" cy="505972"/>
          </a:xfrm>
          <a:prstGeom prst="rect">
            <a:avLst/>
          </a:prstGeom>
          <a:noFill/>
          <a:ln w="9525">
            <a:noFill/>
            <a:miter lim="800000"/>
          </a:ln>
          <a:effectLst/>
        </p:spPr>
        <p:txBody>
          <a:bodyPr wrap="square" rtlCol="0">
            <a:spAutoFit/>
          </a:bodyPr>
          <a:lstStyle/>
          <a:p>
            <a:pPr defTabSz="878205">
              <a:lnSpc>
                <a:spcPct val="120000"/>
              </a:lnSpc>
            </a:pPr>
            <a:r>
              <a:rPr lang="en-US" altLang="zh-CN" sz="2400" b="1" dirty="0" smtClean="0">
                <a:solidFill>
                  <a:srgbClr val="772C03"/>
                </a:solidFill>
                <a:latin typeface="+mn-lt"/>
                <a:ea typeface="微软雅黑" panose="020B0503020204020204" pitchFamily="34" charset="-122"/>
                <a:cs typeface="Arial" panose="020B0604020202020204" pitchFamily="34" charset="0"/>
              </a:rPr>
              <a:t>                          </a:t>
            </a:r>
            <a:r>
              <a:rPr lang="en-US" altLang="zh-CN" sz="2400" b="1" dirty="0" smtClean="0">
                <a:solidFill>
                  <a:schemeClr val="accent6">
                    <a:lumMod val="50000"/>
                  </a:schemeClr>
                </a:solidFill>
                <a:latin typeface="+mn-lt"/>
                <a:ea typeface="微软雅黑" panose="020B0503020204020204" pitchFamily="34" charset="-122"/>
                <a:cs typeface="Arial" panose="020B0604020202020204" pitchFamily="34" charset="0"/>
              </a:rPr>
              <a:t>Alcohol and Social Activity</a:t>
            </a:r>
            <a:endParaRPr lang="zh-CN" altLang="en-US" sz="2400" b="1" dirty="0">
              <a:solidFill>
                <a:schemeClr val="accent6">
                  <a:lumMod val="50000"/>
                </a:schemeClr>
              </a:solidFill>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1"/>
          <p:cNvSpPr>
            <a:spLocks noGrp="1"/>
          </p:cNvSpPr>
          <p:nvPr>
            <p:ph type="sldNum" sz="quarter" idx="12"/>
          </p:nvPr>
        </p:nvSpPr>
        <p:spPr bwMode="auto">
          <a:noFill/>
          <a:ln>
            <a:miter lim="800000"/>
          </a:ln>
        </p:spPr>
        <p:txBody>
          <a:bodyPr/>
          <a:lstStyle/>
          <a:p>
            <a:fld id="{2693C4ED-76CD-48CC-9B0F-1CE12CEB2742}" type="slidenum">
              <a:rPr lang="zh-CN" altLang="en-US"/>
            </a:fld>
            <a:endParaRPr lang="zh-CN" altLang="en-US"/>
          </a:p>
        </p:txBody>
      </p:sp>
      <p:grpSp>
        <p:nvGrpSpPr>
          <p:cNvPr id="2" name="组合 2"/>
          <p:cNvGrpSpPr/>
          <p:nvPr/>
        </p:nvGrpSpPr>
        <p:grpSpPr bwMode="auto">
          <a:xfrm>
            <a:off x="32" y="507986"/>
            <a:ext cx="9144000" cy="420688"/>
            <a:chOff x="0" y="133158"/>
            <a:chExt cx="9144000" cy="420086"/>
          </a:xfrm>
        </p:grpSpPr>
        <p:cxnSp>
          <p:nvCxnSpPr>
            <p:cNvPr id="22" name="直接连接符 21"/>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3"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24" name="直接连接符 23"/>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5" name="TextBox 8"/>
          <p:cNvSpPr txBox="1">
            <a:spLocks noChangeArrowheads="1"/>
          </p:cNvSpPr>
          <p:nvPr/>
        </p:nvSpPr>
        <p:spPr bwMode="auto">
          <a:xfrm>
            <a:off x="-71470" y="55069"/>
            <a:ext cx="357190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Wine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6" name="Rectangle 2"/>
          <p:cNvSpPr txBox="1">
            <a:spLocks noRot="1" noChangeArrowheads="1"/>
          </p:cNvSpPr>
          <p:nvPr/>
        </p:nvSpPr>
        <p:spPr>
          <a:xfrm>
            <a:off x="-1908720" y="769268"/>
            <a:ext cx="8229600" cy="657758"/>
          </a:xfrm>
          <a:prstGeom prst="rect">
            <a:avLst/>
          </a:prstGeom>
        </p:spPr>
        <p:txBody>
          <a:bodyPr/>
          <a:lstStyle/>
          <a:p>
            <a:pPr marL="0" marR="0" lvl="0" indent="0" algn="ctr" defTabSz="971550" rtl="0" eaLnBrk="0" fontAlgn="base" latinLnBrk="0" hangingPunct="0">
              <a:lnSpc>
                <a:spcPct val="100000"/>
              </a:lnSpc>
              <a:spcBef>
                <a:spcPct val="0"/>
              </a:spcBef>
              <a:spcAft>
                <a:spcPct val="0"/>
              </a:spcAft>
              <a:buClrTx/>
              <a:buSzTx/>
              <a:buFontTx/>
              <a:buNone/>
              <a:defRPr/>
            </a:pPr>
            <a:r>
              <a:rPr lang="en-US" altLang="zh-CN" sz="2400" b="1" dirty="0" smtClean="0">
                <a:solidFill>
                  <a:schemeClr val="accent6">
                    <a:lumMod val="50000"/>
                  </a:schemeClr>
                </a:solidFill>
                <a:latin typeface="+mj-lt"/>
                <a:ea typeface="+mj-ea"/>
                <a:cs typeface="+mj-cs"/>
              </a:rPr>
              <a:t>Wine set (</a:t>
            </a:r>
            <a:r>
              <a:rPr lang="zh-CN" altLang="en-US" sz="2400" b="1" dirty="0" smtClean="0">
                <a:solidFill>
                  <a:schemeClr val="accent6">
                    <a:lumMod val="50000"/>
                  </a:schemeClr>
                </a:solidFill>
                <a:latin typeface="+mj-lt"/>
                <a:ea typeface="+mj-ea"/>
                <a:cs typeface="+mj-cs"/>
              </a:rPr>
              <a:t>酒具</a:t>
            </a:r>
            <a:r>
              <a:rPr lang="en-US" altLang="zh-CN" sz="2400" b="1" dirty="0" smtClean="0">
                <a:solidFill>
                  <a:schemeClr val="accent6">
                    <a:lumMod val="50000"/>
                  </a:schemeClr>
                </a:solidFill>
                <a:latin typeface="+mj-lt"/>
                <a:ea typeface="+mj-ea"/>
                <a:cs typeface="+mj-cs"/>
              </a:rPr>
              <a:t>)</a:t>
            </a:r>
            <a:endParaRPr kumimoji="0" lang="en-US" altLang="zh-CN" sz="2400" b="1" i="0" u="none" strike="noStrike" kern="1200" cap="none" spc="0" normalizeH="0" baseline="0" noProof="0" dirty="0">
              <a:ln>
                <a:noFill/>
              </a:ln>
              <a:solidFill>
                <a:schemeClr val="accent6">
                  <a:lumMod val="50000"/>
                </a:schemeClr>
              </a:solidFill>
              <a:effectLst/>
              <a:uLnTx/>
              <a:uFillTx/>
              <a:latin typeface="+mj-lt"/>
              <a:ea typeface="+mj-ea"/>
              <a:cs typeface="+mj-cs"/>
            </a:endParaRPr>
          </a:p>
        </p:txBody>
      </p:sp>
      <p:sp>
        <p:nvSpPr>
          <p:cNvPr id="27" name="Rectangle 3"/>
          <p:cNvSpPr txBox="1">
            <a:spLocks noChangeArrowheads="1"/>
          </p:cNvSpPr>
          <p:nvPr/>
        </p:nvSpPr>
        <p:spPr>
          <a:xfrm>
            <a:off x="1357290" y="1714492"/>
            <a:ext cx="6929486" cy="3186125"/>
          </a:xfrm>
          <a:prstGeom prst="rect">
            <a:avLst/>
          </a:prstGeom>
        </p:spPr>
        <p:txBody>
          <a:bodyPr/>
          <a:lstStyle/>
          <a:p>
            <a:pPr marL="363855" indent="-363855" defTabSz="971550">
              <a:lnSpc>
                <a:spcPct val="120000"/>
              </a:lnSpc>
              <a:spcBef>
                <a:spcPct val="20000"/>
              </a:spcBef>
              <a:buSzPct val="62000"/>
              <a:defRPr/>
            </a:pPr>
            <a:endParaRPr lang="en-US" altLang="zh-CN" sz="2400" dirty="0" smtClean="0">
              <a:latin typeface="+mn-lt"/>
              <a:ea typeface="+mn-ea"/>
            </a:endParaRPr>
          </a:p>
        </p:txBody>
      </p:sp>
      <p:pic>
        <p:nvPicPr>
          <p:cNvPr id="19" name="图片 18" descr="黄玉.png"/>
          <p:cNvPicPr>
            <a:picLocks noChangeAspect="1"/>
          </p:cNvPicPr>
          <p:nvPr/>
        </p:nvPicPr>
        <p:blipFill>
          <a:blip r:embed="rId2" cstate="print"/>
          <a:stretch>
            <a:fillRect/>
          </a:stretch>
        </p:blipFill>
        <p:spPr>
          <a:xfrm>
            <a:off x="179512" y="1201316"/>
            <a:ext cx="3024336" cy="2232248"/>
          </a:xfrm>
          <a:prstGeom prst="rect">
            <a:avLst/>
          </a:prstGeom>
        </p:spPr>
      </p:pic>
      <p:pic>
        <p:nvPicPr>
          <p:cNvPr id="20" name="图片 19" descr="木头.png"/>
          <p:cNvPicPr>
            <a:picLocks noChangeAspect="1"/>
          </p:cNvPicPr>
          <p:nvPr/>
        </p:nvPicPr>
        <p:blipFill>
          <a:blip r:embed="rId3" cstate="print"/>
          <a:stretch>
            <a:fillRect/>
          </a:stretch>
        </p:blipFill>
        <p:spPr>
          <a:xfrm>
            <a:off x="3203848" y="1273324"/>
            <a:ext cx="3456384" cy="2088232"/>
          </a:xfrm>
          <a:prstGeom prst="rect">
            <a:avLst/>
          </a:prstGeom>
        </p:spPr>
      </p:pic>
      <p:pic>
        <p:nvPicPr>
          <p:cNvPr id="21" name="图片 20" descr="清华十二.png"/>
          <p:cNvPicPr>
            <a:picLocks noChangeAspect="1"/>
          </p:cNvPicPr>
          <p:nvPr/>
        </p:nvPicPr>
        <p:blipFill>
          <a:blip r:embed="rId4" cstate="print"/>
          <a:stretch>
            <a:fillRect/>
          </a:stretch>
        </p:blipFill>
        <p:spPr>
          <a:xfrm>
            <a:off x="3779912" y="3289548"/>
            <a:ext cx="2880320" cy="2304256"/>
          </a:xfrm>
          <a:prstGeom prst="rect">
            <a:avLst/>
          </a:prstGeom>
        </p:spPr>
      </p:pic>
      <p:pic>
        <p:nvPicPr>
          <p:cNvPr id="30" name="图片 29" descr="玉荷叶杯.png"/>
          <p:cNvPicPr>
            <a:picLocks noChangeAspect="1"/>
          </p:cNvPicPr>
          <p:nvPr/>
        </p:nvPicPr>
        <p:blipFill>
          <a:blip r:embed="rId5" cstate="print"/>
          <a:stretch>
            <a:fillRect/>
          </a:stretch>
        </p:blipFill>
        <p:spPr>
          <a:xfrm>
            <a:off x="899593" y="3289548"/>
            <a:ext cx="2952328" cy="2425452"/>
          </a:xfrm>
          <a:prstGeom prst="rect">
            <a:avLst/>
          </a:prstGeom>
        </p:spPr>
      </p:pic>
      <p:pic>
        <p:nvPicPr>
          <p:cNvPr id="31" name="图片 30" descr="青铜樽.png"/>
          <p:cNvPicPr>
            <a:picLocks noChangeAspect="1"/>
          </p:cNvPicPr>
          <p:nvPr/>
        </p:nvPicPr>
        <p:blipFill>
          <a:blip r:embed="rId6" cstate="print"/>
          <a:stretch>
            <a:fillRect/>
          </a:stretch>
        </p:blipFill>
        <p:spPr>
          <a:xfrm>
            <a:off x="6658286" y="841276"/>
            <a:ext cx="2485714" cy="47281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nodePh="1">
                                  <p:stCondLst>
                                    <p:cond delay="0"/>
                                  </p:stCondLst>
                                  <p:endCondLst>
                                    <p:cond evt="begin" delay="0">
                                      <p:tn val="5"/>
                                    </p:cond>
                                  </p:end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10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heckerboard(across)">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1000" fill="hold"/>
                                        <p:tgtEl>
                                          <p:spTgt spid="31"/>
                                        </p:tgtEl>
                                        <p:attrNameLst>
                                          <p:attrName>ppt_x</p:attrName>
                                        </p:attrNameLst>
                                      </p:cBhvr>
                                      <p:tavLst>
                                        <p:tav tm="0">
                                          <p:val>
                                            <p:strVal val="#ppt_x-.2"/>
                                          </p:val>
                                        </p:tav>
                                        <p:tav tm="100000">
                                          <p:val>
                                            <p:strVal val="#ppt_x"/>
                                          </p:val>
                                        </p:tav>
                                      </p:tavLst>
                                    </p:anim>
                                    <p:anim calcmode="lin" valueType="num">
                                      <p:cBhvr>
                                        <p:cTn id="19"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20" dur="10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3" name="组合 3"/>
          <p:cNvGrpSpPr/>
          <p:nvPr/>
        </p:nvGrpSpPr>
        <p:grpSpPr bwMode="auto">
          <a:xfrm rot="16200000">
            <a:off x="4126438"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2" descr="G:\360data\重要数据\桌面\东京国际朝日学院\素材\168126.jpg"/>
            <p:cNvPicPr>
              <a:picLocks noChangeAspect="1" noChangeArrowheads="1"/>
            </p:cNvPicPr>
            <p:nvPr/>
          </p:nvPicPr>
          <p:blipFill>
            <a:blip r:embed="rId1" cstate="print">
              <a:duotone>
                <a:schemeClr val="accent5">
                  <a:shade val="45000"/>
                  <a:satMod val="135000"/>
                </a:schemeClr>
                <a:prstClr val="white"/>
              </a:duotone>
            </a:blip>
            <a:stretch>
              <a:fillRect/>
            </a:stretch>
          </p:blipFill>
          <p:spPr bwMode="auto">
            <a:xfrm rot="5400000">
              <a:off x="457640" y="1972338"/>
              <a:ext cx="2745111" cy="1227963"/>
            </a:xfrm>
            <a:prstGeom prst="rect">
              <a:avLst/>
            </a:prstGeom>
            <a:solidFill>
              <a:schemeClr val="accent1">
                <a:alpha val="0"/>
              </a:schemeClr>
            </a:solidFill>
          </p:spPr>
        </p:pic>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rPr>
                <a:t>Lead-in Activity</a:t>
              </a:r>
              <a:endParaRPr lang="en-US" altLang="zh-CN" sz="2400" b="1" dirty="0" smtClean="0">
                <a:solidFill>
                  <a:srgbClr val="7F7F7F"/>
                </a:solidFill>
                <a:latin typeface="+mj-lt"/>
              </a:endParaRPr>
            </a:p>
          </p:txBody>
        </p:sp>
      </p:grpSp>
      <p:grpSp>
        <p:nvGrpSpPr>
          <p:cNvPr id="4" name="组合 6"/>
          <p:cNvGrpSpPr/>
          <p:nvPr/>
        </p:nvGrpSpPr>
        <p:grpSpPr bwMode="auto">
          <a:xfrm rot="16200000">
            <a:off x="3789066" y="-2896"/>
            <a:ext cx="1285884" cy="6578050"/>
            <a:chOff x="2202834" y="547121"/>
            <a:chExt cx="1286193" cy="4424479"/>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052" name="Picture 4" descr="G:\360data\重要数据\桌面\未标题-1.jpg"/>
            <p:cNvPicPr>
              <a:picLocks noChangeAspect="1" noChangeArrowheads="1"/>
            </p:cNvPicPr>
            <p:nvPr/>
          </p:nvPicPr>
          <p:blipFill>
            <a:blip r:embed="rId2" cstate="print">
              <a:duotone>
                <a:schemeClr val="accent5">
                  <a:shade val="45000"/>
                  <a:satMod val="135000"/>
                </a:schemeClr>
                <a:prstClr val="white"/>
              </a:duotone>
            </a:blip>
            <a:stretch>
              <a:fillRect/>
            </a:stretch>
          </p:blipFill>
          <p:spPr bwMode="auto">
            <a:xfrm rot="5400000">
              <a:off x="1489792" y="1968261"/>
              <a:ext cx="2712277" cy="128619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427802" y="4052714"/>
              <a:ext cx="858808" cy="97896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chemeClr val="bg1">
                      <a:lumMod val="50000"/>
                    </a:schemeClr>
                  </a:solidFill>
                  <a:latin typeface="+mj-lt"/>
                  <a:ea typeface="冬青黑体简体中文 W6" panose="02010600030101010101" charset="-122"/>
                  <a:cs typeface="冬青黑体简体中文 W6" panose="02010600030101010101" charset="-122"/>
                </a:rPr>
                <a:t>Chinese </a:t>
              </a:r>
              <a:endParaRPr lang="en-US" altLang="zh-CN" sz="2400" b="1" dirty="0" smtClean="0">
                <a:solidFill>
                  <a:schemeClr val="bg1">
                    <a:lumMod val="50000"/>
                  </a:schemeClr>
                </a:solidFill>
                <a:latin typeface="+mj-lt"/>
                <a:ea typeface="冬青黑体简体中文 W6" panose="02010600030101010101" charset="-122"/>
                <a:cs typeface="冬青黑体简体中文 W6" panose="02010600030101010101" charset="-122"/>
              </a:endParaRPr>
            </a:p>
            <a:p>
              <a:pPr algn="ctr" defTabSz="878205" eaLnBrk="1" hangingPunct="1">
                <a:lnSpc>
                  <a:spcPct val="120000"/>
                </a:lnSpc>
              </a:pPr>
              <a:r>
                <a:rPr lang="en-US" altLang="zh-CN" sz="2400" b="1" dirty="0" smtClean="0">
                  <a:solidFill>
                    <a:schemeClr val="bg1">
                      <a:lumMod val="50000"/>
                    </a:schemeClr>
                  </a:solidFill>
                  <a:latin typeface="+mj-lt"/>
                  <a:ea typeface="冬青黑体简体中文 W6" panose="02010600030101010101" charset="-122"/>
                  <a:cs typeface="冬青黑体简体中文 W6" panose="02010600030101010101" charset="-122"/>
                </a:rPr>
                <a:t>diet</a:t>
              </a:r>
              <a:endParaRPr lang="en-US" altLang="zh-CN" sz="2400" b="1" dirty="0" smtClean="0">
                <a:solidFill>
                  <a:schemeClr val="bg1">
                    <a:lumMod val="50000"/>
                  </a:schemeClr>
                </a:solidFill>
                <a:latin typeface="+mj-lt"/>
                <a:ea typeface="冬青黑体简体中文 W6" panose="02010600030101010101" charset="-122"/>
                <a:cs typeface="冬青黑体简体中文 W6" panose="02010600030101010101" charset="-122"/>
              </a:endParaRPr>
            </a:p>
          </p:txBody>
        </p:sp>
      </p:grpSp>
      <p:grpSp>
        <p:nvGrpSpPr>
          <p:cNvPr id="5" name="组合 9"/>
          <p:cNvGrpSpPr/>
          <p:nvPr/>
        </p:nvGrpSpPr>
        <p:grpSpPr bwMode="auto">
          <a:xfrm rot="16200000">
            <a:off x="3869810" y="1273689"/>
            <a:ext cx="1636239" cy="7089893"/>
            <a:chOff x="4549813" y="576588"/>
            <a:chExt cx="1636636" cy="4790450"/>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6" name="Picture 7"/>
            <p:cNvPicPr>
              <a:picLocks noChangeAspect="1" noChangeArrowheads="1"/>
            </p:cNvPicPr>
            <p:nvPr/>
          </p:nvPicPr>
          <p:blipFill>
            <a:blip r:embed="rId3" cstate="print"/>
            <a:stretch>
              <a:fillRect/>
            </a:stretch>
          </p:blipFill>
          <p:spPr bwMode="auto">
            <a:xfrm rot="5400000">
              <a:off x="4181043" y="2007116"/>
              <a:ext cx="2724617" cy="128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603396" y="3998348"/>
              <a:ext cx="1315107" cy="1422273"/>
            </a:xfrm>
            <a:prstGeom prst="rect">
              <a:avLst/>
            </a:prstGeom>
            <a:noFill/>
            <a:ln w="9525">
              <a:noFill/>
              <a:miter lim="800000"/>
            </a:ln>
          </p:spPr>
          <p:txBody>
            <a:bodyPr wrap="none">
              <a:spAutoFit/>
            </a:bodyPr>
            <a:lstStyle/>
            <a:p>
              <a:pPr algn="ctr" eaLnBrk="1" hangingPunct="1">
                <a:lnSpc>
                  <a:spcPct val="120000"/>
                </a:lnSpc>
              </a:pPr>
              <a:r>
                <a:rPr lang="en-US" altLang="zh-CN" sz="2400" dirty="0" smtClean="0">
                  <a:solidFill>
                    <a:srgbClr val="7F7F7F"/>
                  </a:solidFill>
                  <a:latin typeface="+mj-lt"/>
                  <a:ea typeface="冬青黑体简体中文 W6" panose="02010600030101010101" charset="-122"/>
                  <a:cs typeface="冬青黑体简体中文 W6" panose="02010600030101010101" charset="-122"/>
                </a:rPr>
                <a:t> </a:t>
              </a:r>
              <a:r>
                <a:rPr lang="en-US" altLang="zh-CN" sz="2400" b="1" dirty="0" smtClean="0">
                  <a:solidFill>
                    <a:srgbClr val="772C03"/>
                  </a:solidFill>
                  <a:sym typeface="冬青黑体简体中文 W6" panose="02010600030101010101" charset="-122"/>
                </a:rPr>
                <a:t>Discussion &amp; </a:t>
              </a:r>
              <a:endParaRPr lang="zh-CN" altLang="en-US" sz="2400" b="1" dirty="0" smtClean="0">
                <a:solidFill>
                  <a:srgbClr val="772C03"/>
                </a:solidFill>
                <a:sym typeface="冬青黑体简体中文 W6" panose="02010600030101010101" charset="-122"/>
              </a:endParaRPr>
            </a:p>
            <a:p>
              <a:pPr algn="ctr" eaLnBrk="1" hangingPunct="1">
                <a:lnSpc>
                  <a:spcPct val="120000"/>
                </a:lnSpc>
              </a:pPr>
              <a:r>
                <a:rPr lang="en-US" altLang="zh-CN" sz="2400" b="1" dirty="0" smtClean="0">
                  <a:solidFill>
                    <a:srgbClr val="772C03"/>
                  </a:solidFill>
                  <a:sym typeface="冬青黑体简体中文 W6" panose="02010600030101010101" charset="-122"/>
                </a:rPr>
                <a:t>Presentation</a:t>
              </a:r>
              <a:endParaRPr lang="zh-CN" altLang="en-US" sz="2400" b="1" dirty="0" smtClean="0">
                <a:solidFill>
                  <a:srgbClr val="772C03"/>
                </a:solidFill>
                <a:sym typeface="冬青黑体简体中文 W6" panose="02010600030101010101" charset="-122"/>
              </a:endParaRPr>
            </a:p>
            <a:p>
              <a:pPr algn="ctr" defTabSz="878205" eaLnBrk="1" hangingPunct="1">
                <a:lnSpc>
                  <a:spcPct val="120000"/>
                </a:lnSpc>
              </a:pPr>
              <a:endParaRPr lang="en-US" altLang="zh-CN" sz="2400" b="1" dirty="0" smtClean="0">
                <a:solidFill>
                  <a:srgbClr val="7F7F7F"/>
                </a:solidFill>
                <a:latin typeface="+mj-lt"/>
                <a:ea typeface="冬青黑体简体中文 W6" panose="02010600030101010101" charset="-122"/>
                <a:cs typeface="冬青黑体简体中文 W6" panose="02010600030101010101" charset="-122"/>
              </a:endParaRPr>
            </a:p>
          </p:txBody>
        </p:sp>
      </p:grpSp>
      <p:sp>
        <p:nvSpPr>
          <p:cNvPr id="16392" name="TextBox 30"/>
          <p:cNvSpPr txBox="1">
            <a:spLocks noChangeArrowheads="1"/>
          </p:cNvSpPr>
          <p:nvPr/>
        </p:nvSpPr>
        <p:spPr bwMode="auto">
          <a:xfrm>
            <a:off x="61684" y="-20"/>
            <a:ext cx="1992853" cy="623248"/>
          </a:xfrm>
          <a:prstGeom prst="rect">
            <a:avLst/>
          </a:prstGeom>
          <a:noFill/>
          <a:ln w="9525">
            <a:noFill/>
            <a:miter lim="800000"/>
          </a:ln>
        </p:spPr>
        <p:txBody>
          <a:bodyPr wrap="non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0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4" cstate="print"/>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par>
                                <p:cTn id="8" presetID="1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Right)">
                                      <p:cBhvr>
                                        <p:cTn id="10" dur="500"/>
                                        <p:tgtEl>
                                          <p:spTgt spid="4"/>
                                        </p:tgtEl>
                                      </p:cBhvr>
                                    </p:animEffect>
                                  </p:childTnLst>
                                </p:cTn>
                              </p:par>
                              <p:par>
                                <p:cTn id="11" presetID="1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Left)">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32"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4" name="TextBox 8"/>
          <p:cNvSpPr txBox="1">
            <a:spLocks noChangeArrowheads="1"/>
          </p:cNvSpPr>
          <p:nvPr/>
        </p:nvSpPr>
        <p:spPr bwMode="auto">
          <a:xfrm>
            <a:off x="-2709516" y="121196"/>
            <a:ext cx="7929588" cy="1237262"/>
          </a:xfrm>
          <a:prstGeom prst="rect">
            <a:avLst/>
          </a:prstGeom>
          <a:noFill/>
          <a:ln w="9525">
            <a:noFill/>
            <a:miter lim="800000"/>
          </a:ln>
        </p:spPr>
        <p:txBody>
          <a:bodyPr wrap="squar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Discussion</a:t>
            </a:r>
            <a:endParaRPr lang="zh-CN" altLang="en-US" sz="3200" dirty="0" smtClean="0"/>
          </a:p>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矩形 14"/>
          <p:cNvSpPr/>
          <p:nvPr/>
        </p:nvSpPr>
        <p:spPr>
          <a:xfrm>
            <a:off x="755576" y="769268"/>
            <a:ext cx="7072362" cy="2197525"/>
          </a:xfrm>
          <a:prstGeom prst="rect">
            <a:avLst/>
          </a:prstGeom>
        </p:spPr>
        <p:txBody>
          <a:bodyPr wrap="square">
            <a:spAutoFit/>
          </a:bodyPr>
          <a:lstStyle/>
          <a:p>
            <a:pPr>
              <a:lnSpc>
                <a:spcPct val="120000"/>
              </a:lnSpc>
              <a:buSzPct val="62000"/>
            </a:pPr>
            <a:r>
              <a:rPr lang="en-US" altLang="zh-CN" sz="2200" dirty="0" smtClean="0"/>
              <a:t>Comprehension:</a:t>
            </a:r>
            <a:endParaRPr lang="en-US" altLang="zh-CN" sz="2200" dirty="0" smtClean="0"/>
          </a:p>
          <a:p>
            <a:pPr>
              <a:lnSpc>
                <a:spcPct val="120000"/>
              </a:lnSpc>
              <a:buSzPct val="62000"/>
            </a:pPr>
            <a:r>
              <a:rPr lang="en-US" altLang="zh-CN" sz="2200" dirty="0" smtClean="0"/>
              <a:t>Fill in the following table with the information you leran from the reading text.</a:t>
            </a:r>
            <a:endParaRPr lang="en-US" altLang="zh-CN" sz="2200" dirty="0" smtClean="0"/>
          </a:p>
          <a:p>
            <a:pPr>
              <a:lnSpc>
                <a:spcPct val="120000"/>
              </a:lnSpc>
              <a:buSzPct val="62000"/>
            </a:pPr>
            <a:endParaRPr lang="zh-CN" altLang="en-US" sz="2400" dirty="0" smtClean="0"/>
          </a:p>
          <a:p>
            <a:pPr>
              <a:lnSpc>
                <a:spcPct val="120000"/>
              </a:lnSpc>
              <a:buSzPct val="62000"/>
              <a:buFont typeface="Wingdings" panose="05000000000000000000" pitchFamily="2" charset="2"/>
              <a:buChar char="l"/>
            </a:pPr>
            <a:endParaRPr lang="en-US" altLang="zh-CN" sz="2400" dirty="0" smtClean="0"/>
          </a:p>
        </p:txBody>
      </p:sp>
      <p:graphicFrame>
        <p:nvGraphicFramePr>
          <p:cNvPr id="13" name="表格 12"/>
          <p:cNvGraphicFramePr>
            <a:graphicFrameLocks noGrp="1"/>
          </p:cNvGraphicFramePr>
          <p:nvPr/>
        </p:nvGraphicFramePr>
        <p:xfrm>
          <a:off x="1376288" y="2143120"/>
          <a:ext cx="6624736" cy="3429000"/>
        </p:xfrm>
        <a:graphic>
          <a:graphicData uri="http://schemas.openxmlformats.org/drawingml/2006/table">
            <a:tbl>
              <a:tblPr firstRow="1" bandRow="1">
                <a:tableStyleId>{8799B23B-EC83-4686-B30A-512413B5E67A}</a:tableStyleId>
              </a:tblPr>
              <a:tblGrid>
                <a:gridCol w="2592288"/>
                <a:gridCol w="2016224"/>
                <a:gridCol w="2016224"/>
              </a:tblGrid>
              <a:tr h="370840">
                <a:tc>
                  <a:txBody>
                    <a:bodyPr/>
                    <a:lstStyle/>
                    <a:p>
                      <a:r>
                        <a:rPr lang="en-US" altLang="zh-CN" dirty="0" smtClean="0">
                          <a:solidFill>
                            <a:srgbClr val="0070C0"/>
                          </a:solidFill>
                        </a:rPr>
                        <a:t>Eight</a:t>
                      </a:r>
                      <a:r>
                        <a:rPr lang="en-US" altLang="zh-CN" baseline="0" dirty="0" smtClean="0">
                          <a:solidFill>
                            <a:srgbClr val="0070C0"/>
                          </a:solidFill>
                        </a:rPr>
                        <a:t> Regional cuisines</a:t>
                      </a:r>
                      <a:endParaRPr lang="zh-CN" altLang="en-US" dirty="0">
                        <a:solidFill>
                          <a:srgbClr val="0070C0"/>
                        </a:solidFill>
                      </a:endParaRPr>
                    </a:p>
                  </a:txBody>
                  <a:tcPr/>
                </a:tc>
                <a:tc>
                  <a:txBody>
                    <a:bodyPr/>
                    <a:lstStyle/>
                    <a:p>
                      <a:r>
                        <a:rPr lang="en-US" altLang="zh-CN" sz="1900" b="1" kern="1200" dirty="0" smtClean="0">
                          <a:solidFill>
                            <a:srgbClr val="0070C0"/>
                          </a:solidFill>
                          <a:latin typeface="+mn-lt"/>
                          <a:ea typeface="+mn-ea"/>
                          <a:cs typeface="+mn-cs"/>
                        </a:rPr>
                        <a:t>Food</a:t>
                      </a:r>
                      <a:r>
                        <a:rPr lang="en-US" altLang="zh-CN" dirty="0" smtClean="0"/>
                        <a:t> </a:t>
                      </a:r>
                      <a:r>
                        <a:rPr lang="en-US" altLang="zh-CN" sz="1900" b="1" kern="1200" dirty="0" smtClean="0">
                          <a:solidFill>
                            <a:srgbClr val="0070C0"/>
                          </a:solidFill>
                          <a:latin typeface="+mn-lt"/>
                          <a:ea typeface="+mn-ea"/>
                          <a:cs typeface="+mn-cs"/>
                        </a:rPr>
                        <a:t>features</a:t>
                      </a:r>
                      <a:endParaRPr lang="zh-CN" altLang="en-US" sz="1900" b="1" kern="1200" dirty="0" smtClean="0">
                        <a:solidFill>
                          <a:srgbClr val="0070C0"/>
                        </a:solidFill>
                        <a:latin typeface="+mn-lt"/>
                        <a:ea typeface="+mn-ea"/>
                        <a:cs typeface="+mn-cs"/>
                      </a:endParaRPr>
                    </a:p>
                  </a:txBody>
                  <a:tcPr/>
                </a:tc>
                <a:tc>
                  <a:txBody>
                    <a:bodyPr/>
                    <a:lstStyle/>
                    <a:p>
                      <a:r>
                        <a:rPr lang="en-US" altLang="zh-CN" sz="1900" b="1" kern="1200" dirty="0" smtClean="0">
                          <a:solidFill>
                            <a:srgbClr val="0070C0"/>
                          </a:solidFill>
                          <a:latin typeface="+mn-lt"/>
                          <a:ea typeface="+mn-ea"/>
                          <a:cs typeface="+mn-cs"/>
                        </a:rPr>
                        <a:t>Typical</a:t>
                      </a:r>
                      <a:r>
                        <a:rPr lang="en-US" altLang="zh-CN" dirty="0" smtClean="0"/>
                        <a:t> </a:t>
                      </a:r>
                      <a:r>
                        <a:rPr lang="en-US" altLang="zh-CN" sz="1900" b="1" kern="1200" dirty="0" smtClean="0">
                          <a:solidFill>
                            <a:srgbClr val="0070C0"/>
                          </a:solidFill>
                          <a:latin typeface="+mn-lt"/>
                          <a:ea typeface="+mn-ea"/>
                          <a:cs typeface="+mn-cs"/>
                        </a:rPr>
                        <a:t>dishes</a:t>
                      </a:r>
                      <a:endParaRPr lang="zh-CN" altLang="en-US" sz="1900" b="1" kern="1200" dirty="0" smtClean="0">
                        <a:solidFill>
                          <a:srgbClr val="0070C0"/>
                        </a:solidFill>
                        <a:latin typeface="+mn-lt"/>
                        <a:ea typeface="+mn-ea"/>
                        <a:cs typeface="+mn-cs"/>
                      </a:endParaRPr>
                    </a:p>
                  </a:txBody>
                  <a:tcPr/>
                </a:tc>
              </a:tr>
              <a:tr h="370840">
                <a:tc>
                  <a:txBody>
                    <a:bodyPr/>
                    <a:lstStyle/>
                    <a:p>
                      <a:r>
                        <a:rPr lang="en-US" altLang="zh-CN" dirty="0" smtClean="0"/>
                        <a:t>Shandong</a:t>
                      </a:r>
                      <a:r>
                        <a:rPr lang="en-US" altLang="zh-CN" baseline="0" dirty="0" smtClean="0"/>
                        <a:t>  Cuisine</a:t>
                      </a:r>
                      <a:endParaRPr lang="zh-CN" altLang="en-US" dirty="0"/>
                    </a:p>
                  </a:txBody>
                  <a:tcPr/>
                </a:tc>
                <a:tc>
                  <a:txBody>
                    <a:bodyPr/>
                    <a:lstStyle/>
                    <a:p>
                      <a:endParaRPr lang="zh-CN" altLang="en-US" dirty="0"/>
                    </a:p>
                  </a:txBody>
                  <a:tcPr/>
                </a:tc>
                <a:tc>
                  <a:txBody>
                    <a:bodyPr/>
                    <a:lstStyle/>
                    <a:p>
                      <a:endParaRPr lang="zh-CN" altLang="en-US"/>
                    </a:p>
                  </a:txBody>
                  <a:tcPr/>
                </a:tc>
              </a:tr>
              <a:tr h="370840">
                <a:tc>
                  <a:txBody>
                    <a:bodyPr/>
                    <a:lstStyle/>
                    <a:p>
                      <a:r>
                        <a:rPr lang="en-US" altLang="zh-CN" dirty="0" smtClean="0"/>
                        <a:t>Sichuan Cuisine</a:t>
                      </a:r>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r>
                        <a:rPr lang="en-US" altLang="zh-CN" dirty="0" smtClean="0"/>
                        <a:t>Guangdong  Cuisine</a:t>
                      </a:r>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r>
                        <a:rPr lang="en-US" altLang="zh-CN" dirty="0" smtClean="0"/>
                        <a:t>Fujian Cuisine</a:t>
                      </a:r>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r>
                        <a:rPr lang="en-US" altLang="zh-CN" dirty="0" smtClean="0"/>
                        <a:t>Jiangsu</a:t>
                      </a:r>
                      <a:r>
                        <a:rPr lang="en-US" altLang="zh-CN" baseline="0" dirty="0" smtClean="0"/>
                        <a:t> </a:t>
                      </a:r>
                      <a:r>
                        <a:rPr lang="en-US" altLang="zh-CN" dirty="0" smtClean="0"/>
                        <a:t>Cuisine</a:t>
                      </a:r>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r>
                        <a:rPr lang="en-US" altLang="zh-CN" dirty="0" smtClean="0"/>
                        <a:t>Zhejiang</a:t>
                      </a:r>
                      <a:r>
                        <a:rPr lang="en-US" altLang="zh-CN" baseline="0" dirty="0" smtClean="0"/>
                        <a:t> </a:t>
                      </a:r>
                      <a:r>
                        <a:rPr lang="en-US" altLang="zh-CN" dirty="0" smtClean="0"/>
                        <a:t>Cuisine</a:t>
                      </a:r>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r>
                        <a:rPr lang="en-US" altLang="zh-CN" dirty="0" smtClean="0"/>
                        <a:t>Anhui Cuisine</a:t>
                      </a:r>
                      <a:endParaRPr lang="zh-CN" altLang="en-US" dirty="0"/>
                    </a:p>
                  </a:txBody>
                  <a:tcPr/>
                </a:tc>
                <a:tc>
                  <a:txBody>
                    <a:bodyPr/>
                    <a:lstStyle/>
                    <a:p>
                      <a:endParaRPr lang="zh-CN" altLang="en-US"/>
                    </a:p>
                  </a:txBody>
                  <a:tcPr/>
                </a:tc>
                <a:tc>
                  <a:txBody>
                    <a:bodyPr/>
                    <a:lstStyle/>
                    <a:p>
                      <a:endParaRPr lang="zh-CN" altLang="en-US"/>
                    </a:p>
                  </a:txBody>
                  <a:tcPr/>
                </a:tc>
              </a:tr>
              <a:tr h="370840">
                <a:tc>
                  <a:txBody>
                    <a:bodyPr/>
                    <a:lstStyle/>
                    <a:p>
                      <a:r>
                        <a:rPr lang="en-US" altLang="zh-CN" dirty="0" smtClean="0"/>
                        <a:t>Hunan Cuisine</a:t>
                      </a:r>
                      <a:endParaRPr lang="zh-CN" altLang="en-US" dirty="0"/>
                    </a:p>
                  </a:txBody>
                  <a:tcPr/>
                </a:tc>
                <a:tc>
                  <a:txBody>
                    <a:bodyPr/>
                    <a:lstStyle/>
                    <a:p>
                      <a:endParaRPr lang="zh-CN" altLang="en-US"/>
                    </a:p>
                  </a:txBody>
                  <a:tcPr/>
                </a:tc>
                <a:tc>
                  <a:txBody>
                    <a:bodyPr/>
                    <a:lstStyle/>
                    <a:p>
                      <a:endParaRPr lang="zh-CN" alt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32"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4" name="TextBox 8"/>
          <p:cNvSpPr txBox="1">
            <a:spLocks noChangeArrowheads="1"/>
          </p:cNvSpPr>
          <p:nvPr/>
        </p:nvSpPr>
        <p:spPr bwMode="auto">
          <a:xfrm>
            <a:off x="-2628800"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矩形 14"/>
          <p:cNvSpPr/>
          <p:nvPr/>
        </p:nvSpPr>
        <p:spPr>
          <a:xfrm>
            <a:off x="1285852" y="1142988"/>
            <a:ext cx="3528392" cy="3637919"/>
          </a:xfrm>
          <a:prstGeom prst="rect">
            <a:avLst/>
          </a:prstGeom>
        </p:spPr>
        <p:txBody>
          <a:bodyPr wrap="square">
            <a:spAutoFit/>
          </a:bodyPr>
          <a:lstStyle/>
          <a:p>
            <a:pPr>
              <a:lnSpc>
                <a:spcPct val="120000"/>
              </a:lnSpc>
              <a:buSzPct val="62000"/>
            </a:pPr>
            <a:r>
              <a:rPr lang="en-US" altLang="zh-CN" sz="2400" dirty="0" smtClean="0"/>
              <a:t>Term translation:</a:t>
            </a:r>
            <a:endParaRPr lang="en-US" altLang="zh-CN" sz="2400" dirty="0" smtClean="0"/>
          </a:p>
          <a:p>
            <a:pPr>
              <a:lnSpc>
                <a:spcPct val="120000"/>
              </a:lnSpc>
              <a:buSzPct val="62000"/>
            </a:pPr>
            <a:endParaRPr lang="en-US" altLang="zh-CN" sz="2400" dirty="0" smtClean="0"/>
          </a:p>
          <a:p>
            <a:pPr>
              <a:lnSpc>
                <a:spcPct val="120000"/>
              </a:lnSpc>
              <a:buSzPct val="62000"/>
            </a:pPr>
            <a:r>
              <a:rPr lang="en-US" altLang="zh-CN" sz="2400" dirty="0" smtClean="0"/>
              <a:t>1  </a:t>
            </a:r>
            <a:r>
              <a:rPr lang="zh-CN" altLang="en-US" sz="2400" dirty="0" smtClean="0"/>
              <a:t>八大菜系</a:t>
            </a:r>
            <a:endParaRPr lang="en-US" altLang="zh-CN" sz="2400" dirty="0" smtClean="0"/>
          </a:p>
          <a:p>
            <a:pPr>
              <a:lnSpc>
                <a:spcPct val="120000"/>
              </a:lnSpc>
              <a:buSzPct val="62000"/>
            </a:pPr>
            <a:r>
              <a:rPr lang="en-US" altLang="zh-CN" sz="2400" dirty="0" smtClean="0"/>
              <a:t>2  </a:t>
            </a:r>
            <a:r>
              <a:rPr lang="zh-CN" altLang="en-US" sz="2400" dirty="0" smtClean="0"/>
              <a:t>老火靓汤</a:t>
            </a:r>
            <a:endParaRPr lang="en-US" altLang="zh-CN" sz="2400" dirty="0" smtClean="0"/>
          </a:p>
          <a:p>
            <a:pPr>
              <a:lnSpc>
                <a:spcPct val="120000"/>
              </a:lnSpc>
              <a:buSzPct val="62000"/>
            </a:pPr>
            <a:r>
              <a:rPr lang="en-US" altLang="zh-CN" sz="2400" dirty="0" smtClean="0"/>
              <a:t>3《</a:t>
            </a:r>
            <a:r>
              <a:rPr lang="zh-CN" altLang="en-US" sz="2400" dirty="0" smtClean="0"/>
              <a:t>舌尖上的中国</a:t>
            </a:r>
            <a:r>
              <a:rPr lang="en-US" altLang="zh-CN" sz="2400" dirty="0" smtClean="0"/>
              <a:t>》</a:t>
            </a:r>
            <a:endParaRPr lang="en-US" altLang="zh-CN" sz="2400" dirty="0" smtClean="0"/>
          </a:p>
          <a:p>
            <a:pPr>
              <a:lnSpc>
                <a:spcPct val="120000"/>
              </a:lnSpc>
              <a:buSzPct val="62000"/>
            </a:pPr>
            <a:r>
              <a:rPr lang="en-US" altLang="zh-CN" sz="2400" dirty="0" smtClean="0"/>
              <a:t>4  </a:t>
            </a:r>
            <a:r>
              <a:rPr lang="zh-CN" altLang="en-US" sz="2400" dirty="0" smtClean="0"/>
              <a:t>乌龙茶</a:t>
            </a:r>
            <a:endParaRPr lang="en-US" altLang="zh-CN" sz="2400" dirty="0" smtClean="0"/>
          </a:p>
          <a:p>
            <a:pPr>
              <a:lnSpc>
                <a:spcPct val="120000"/>
              </a:lnSpc>
              <a:buSzPct val="62000"/>
            </a:pPr>
            <a:r>
              <a:rPr lang="en-US" altLang="zh-CN" sz="2400" dirty="0" smtClean="0"/>
              <a:t>5  </a:t>
            </a:r>
            <a:r>
              <a:rPr lang="zh-CN" altLang="en-US" sz="2400" dirty="0" smtClean="0"/>
              <a:t>交杯酒</a:t>
            </a:r>
            <a:endParaRPr lang="en-US" altLang="zh-CN" sz="2400" dirty="0" smtClean="0"/>
          </a:p>
          <a:p>
            <a:pPr>
              <a:lnSpc>
                <a:spcPct val="120000"/>
              </a:lnSpc>
              <a:buSzPct val="62000"/>
            </a:pPr>
            <a:endParaRPr lang="en-US" altLang="zh-CN" sz="2400" dirty="0" smtClean="0"/>
          </a:p>
        </p:txBody>
      </p:sp>
      <p:sp>
        <p:nvSpPr>
          <p:cNvPr id="10" name="TextBox 9"/>
          <p:cNvSpPr txBox="1"/>
          <p:nvPr/>
        </p:nvSpPr>
        <p:spPr bwMode="auto">
          <a:xfrm>
            <a:off x="323528" y="122937"/>
            <a:ext cx="2448272" cy="623248"/>
          </a:xfrm>
          <a:prstGeom prst="rect">
            <a:avLst/>
          </a:prstGeom>
          <a:noFill/>
          <a:ln w="9525">
            <a:noFill/>
            <a:miter lim="800000"/>
          </a:ln>
          <a:effectLst/>
        </p:spPr>
        <p:txBody>
          <a:bodyPr wrap="square" rtlCol="0">
            <a:spAutoFit/>
          </a:bodyPr>
          <a:lstStyle/>
          <a:p>
            <a:pPr defTabSz="878205">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Discussion </a:t>
            </a:r>
            <a:endParaRPr lang="zh-CN" altLang="en-US" sz="2400" b="1" dirty="0">
              <a:solidFill>
                <a:srgbClr val="772C03"/>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TextBox 16"/>
          <p:cNvSpPr txBox="1"/>
          <p:nvPr/>
        </p:nvSpPr>
        <p:spPr bwMode="auto">
          <a:xfrm>
            <a:off x="4749565" y="1928806"/>
            <a:ext cx="3384376" cy="2364109"/>
          </a:xfrm>
          <a:prstGeom prst="rect">
            <a:avLst/>
          </a:prstGeom>
          <a:noFill/>
          <a:ln w="9525">
            <a:noFill/>
            <a:miter lim="800000"/>
          </a:ln>
          <a:effectLst/>
        </p:spPr>
        <p:txBody>
          <a:bodyPr wrap="square" rtlCol="0">
            <a:spAutoFit/>
          </a:bodyPr>
          <a:lstStyle/>
          <a:p>
            <a:pPr>
              <a:lnSpc>
                <a:spcPts val="3600"/>
              </a:lnSpc>
            </a:pPr>
            <a:r>
              <a:rPr lang="en-US" altLang="zh-CN" sz="2400" dirty="0" smtClean="0"/>
              <a:t>eight regional cuisines</a:t>
            </a:r>
            <a:endParaRPr lang="en-US" altLang="zh-CN" sz="2400" dirty="0" smtClean="0"/>
          </a:p>
          <a:p>
            <a:pPr>
              <a:lnSpc>
                <a:spcPts val="3600"/>
              </a:lnSpc>
            </a:pPr>
            <a:r>
              <a:rPr lang="en-US" altLang="zh-CN" sz="2400" dirty="0" smtClean="0"/>
              <a:t> double-stewed soup</a:t>
            </a:r>
            <a:endParaRPr lang="en-US" altLang="zh-CN" sz="2400" dirty="0" smtClean="0"/>
          </a:p>
          <a:p>
            <a:pPr>
              <a:lnSpc>
                <a:spcPts val="3600"/>
              </a:lnSpc>
            </a:pPr>
            <a:r>
              <a:rPr lang="en-US" altLang="zh-CN" sz="2400" dirty="0" smtClean="0"/>
              <a:t> </a:t>
            </a:r>
            <a:r>
              <a:rPr lang="en-US" altLang="zh-CN" sz="2400" i="1" dirty="0" smtClean="0"/>
              <a:t>A Bite of China</a:t>
            </a:r>
            <a:endParaRPr lang="en-US" altLang="zh-CN" sz="2400" i="1" dirty="0" smtClean="0"/>
          </a:p>
          <a:p>
            <a:pPr>
              <a:lnSpc>
                <a:spcPts val="3600"/>
              </a:lnSpc>
            </a:pPr>
            <a:r>
              <a:rPr lang="en-US" altLang="zh-CN" sz="2400" dirty="0" smtClean="0"/>
              <a:t> oolong tea</a:t>
            </a:r>
            <a:endParaRPr lang="en-US" altLang="zh-CN" sz="2400" dirty="0" smtClean="0"/>
          </a:p>
          <a:p>
            <a:pPr>
              <a:lnSpc>
                <a:spcPts val="3600"/>
              </a:lnSpc>
            </a:pPr>
            <a:r>
              <a:rPr lang="en-US" altLang="zh-CN" sz="2400" dirty="0" smtClean="0"/>
              <a:t> arm-crossed wine</a:t>
            </a:r>
            <a:endParaRPr lang="zh-CN" altLang="en-US" sz="2400" dirty="0">
              <a:solidFill>
                <a:srgbClr val="772C03"/>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32"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4" name="TextBox 8"/>
          <p:cNvSpPr txBox="1">
            <a:spLocks noChangeArrowheads="1"/>
          </p:cNvSpPr>
          <p:nvPr/>
        </p:nvSpPr>
        <p:spPr bwMode="auto">
          <a:xfrm>
            <a:off x="-2628800" y="121196"/>
            <a:ext cx="792958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Discussion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矩形 14"/>
          <p:cNvSpPr/>
          <p:nvPr/>
        </p:nvSpPr>
        <p:spPr>
          <a:xfrm>
            <a:off x="1142976" y="1714492"/>
            <a:ext cx="7072362" cy="3091295"/>
          </a:xfrm>
          <a:prstGeom prst="rect">
            <a:avLst/>
          </a:prstGeom>
        </p:spPr>
        <p:txBody>
          <a:bodyPr wrap="square">
            <a:spAutoFit/>
          </a:bodyPr>
          <a:lstStyle/>
          <a:p>
            <a:pPr marL="360045">
              <a:spcBef>
                <a:spcPts val="500"/>
              </a:spcBef>
              <a:buSzPct val="62000"/>
            </a:pPr>
            <a:r>
              <a:rPr lang="en-US" altLang="zh-CN" sz="2400" dirty="0" smtClean="0"/>
              <a:t>The last few years have witnessed an increasing number of cafés in China. Compared with cafés, teahouses have less appeal among young people. Discuss with your partner whether coffee, which is popular with young Chinese people, poses a great threat to Chinese tea culture. Then share your opinions with the class.</a:t>
            </a:r>
            <a:endParaRPr lang="zh-CN" altLang="en-US" sz="2400" dirty="0" smtClean="0"/>
          </a:p>
          <a:p>
            <a:pPr>
              <a:lnSpc>
                <a:spcPct val="120000"/>
              </a:lnSpc>
              <a:buSzPct val="62000"/>
              <a:buFont typeface="Wingdings" panose="05000000000000000000" pitchFamily="2" charset="2"/>
              <a:buChar char="l"/>
            </a:pPr>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32"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4" name="TextBox 8"/>
          <p:cNvSpPr txBox="1">
            <a:spLocks noChangeArrowheads="1"/>
          </p:cNvSpPr>
          <p:nvPr/>
        </p:nvSpPr>
        <p:spPr bwMode="auto">
          <a:xfrm>
            <a:off x="-2628800" y="121196"/>
            <a:ext cx="7929588" cy="1200329"/>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Students’ Presentation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a:p>
            <a:pPr algn="ctr" defTabSz="878205" eaLnBrk="1" hangingPunct="1">
              <a:lnSpc>
                <a:spcPct val="120000"/>
              </a:lnSpc>
            </a:pP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5" name="矩形 14"/>
          <p:cNvSpPr/>
          <p:nvPr/>
        </p:nvSpPr>
        <p:spPr>
          <a:xfrm>
            <a:off x="971600" y="1705372"/>
            <a:ext cx="7072362" cy="3194721"/>
          </a:xfrm>
          <a:prstGeom prst="rect">
            <a:avLst/>
          </a:prstGeom>
        </p:spPr>
        <p:txBody>
          <a:bodyPr wrap="square">
            <a:spAutoFit/>
          </a:bodyPr>
          <a:lstStyle/>
          <a:p>
            <a:pPr marL="360045">
              <a:spcBef>
                <a:spcPts val="500"/>
              </a:spcBef>
              <a:buSzPct val="62000"/>
            </a:pPr>
            <a:r>
              <a:rPr lang="en-US" altLang="zh-CN" sz="2400" dirty="0" smtClean="0"/>
              <a:t>You have a foreign friend who is invited to go for a typical Chinese dinner party. He is asking you for suggestions on the table manners in China in order not to offend his host. Try to explain to him the basic rules of Chinese table manners and give him some tips on exercising proper table manners.</a:t>
            </a:r>
            <a:endParaRPr lang="zh-CN" altLang="en-US" sz="2400" dirty="0" smtClean="0"/>
          </a:p>
          <a:p>
            <a:pPr>
              <a:lnSpc>
                <a:spcPct val="120000"/>
              </a:lnSpc>
              <a:buSzPct val="62000"/>
            </a:pPr>
            <a:endParaRPr lang="zh-CN" altLang="en-US" sz="2400" dirty="0" smtClean="0"/>
          </a:p>
          <a:p>
            <a:pPr>
              <a:lnSpc>
                <a:spcPct val="120000"/>
              </a:lnSpc>
              <a:buSzPct val="62000"/>
              <a:buFont typeface="Wingdings" panose="05000000000000000000" pitchFamily="2" charset="2"/>
              <a:buChar char="l"/>
            </a:pPr>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bwMode="auto">
          <a:noFill/>
          <a:ln>
            <a:miter lim="800000"/>
          </a:ln>
        </p:spPr>
        <p:txBody>
          <a:bodyPr/>
          <a:lstStyle/>
          <a:p>
            <a:fld id="{A048C59D-9DEA-4872-8AAF-B565080AE3EA}" type="slidenum">
              <a:rPr lang="zh-CN" altLang="en-US"/>
            </a:fld>
            <a:endParaRPr lang="zh-CN" altLang="en-US"/>
          </a:p>
        </p:txBody>
      </p:sp>
      <p:pic>
        <p:nvPicPr>
          <p:cNvPr id="34819"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34820" name="Picture 4" descr="C:\Documents and Settings\Administrator\桌面\素材\miaoyu1.png"/>
          <p:cNvPicPr>
            <a:picLocks noChangeAspect="1" noChangeArrowheads="1"/>
          </p:cNvPicPr>
          <p:nvPr/>
        </p:nvPicPr>
        <p:blipFill>
          <a:blip r:embed="rId2" cstate="print"/>
          <a:srcRect/>
          <a:stretch>
            <a:fillRect/>
          </a:stretch>
        </p:blipFill>
        <p:spPr bwMode="auto">
          <a:xfrm>
            <a:off x="7092950" y="-4763"/>
            <a:ext cx="2044700" cy="1924051"/>
          </a:xfrm>
          <a:prstGeom prst="rect">
            <a:avLst/>
          </a:prstGeom>
          <a:noFill/>
          <a:ln w="9525">
            <a:noFill/>
            <a:miter lim="800000"/>
            <a:headEnd/>
            <a:tailEnd/>
          </a:ln>
        </p:spPr>
      </p:pic>
      <p:sp>
        <p:nvSpPr>
          <p:cNvPr id="5" name="TextBox 4"/>
          <p:cNvSpPr txBox="1">
            <a:spLocks noChangeArrowheads="1"/>
          </p:cNvSpPr>
          <p:nvPr/>
        </p:nvSpPr>
        <p:spPr bwMode="auto">
          <a:xfrm>
            <a:off x="3609735" y="2155825"/>
            <a:ext cx="1811714" cy="668837"/>
          </a:xfrm>
          <a:prstGeom prst="rect">
            <a:avLst/>
          </a:prstGeom>
          <a:noFill/>
          <a:ln w="9525">
            <a:noFill/>
            <a:miter lim="800000"/>
          </a:ln>
        </p:spPr>
        <p:txBody>
          <a:bodyPr wrap="none">
            <a:spAutoFit/>
          </a:bodyPr>
          <a:lstStyle/>
          <a:p>
            <a:pPr algn="ctr" defTabSz="878205" eaLnBrk="1" hangingPunct="1">
              <a:lnSpc>
                <a:spcPct val="120000"/>
              </a:lnSpc>
            </a:pPr>
            <a:r>
              <a:rPr lang="en-US" altLang="zh-CN" sz="3600" b="1" dirty="0" smtClean="0">
                <a:solidFill>
                  <a:srgbClr val="A71F13"/>
                </a:solidFill>
                <a:latin typeface="冬青黑体简体中文 W6" panose="02010600030101010101" charset="-122"/>
                <a:ea typeface="冬青黑体简体中文 W6" panose="02010600030101010101" charset="-122"/>
                <a:cs typeface="冬青黑体简体中文 W6" panose="02010600030101010101" charset="-122"/>
              </a:rPr>
              <a:t>The End</a:t>
            </a:r>
            <a:endParaRPr lang="zh-CN" altLang="en-US" sz="3600" b="1" dirty="0">
              <a:solidFill>
                <a:srgbClr val="A71F13"/>
              </a:solidFill>
              <a:latin typeface="冬青黑体简体中文 W6" panose="02010600030101010101" charset="-122"/>
              <a:ea typeface="冬青黑体简体中文 W6" panose="02010600030101010101" charset="-122"/>
              <a:cs typeface="冬青黑体简体中文 W6" panose="02010600030101010101" charset="-122"/>
            </a:endParaRPr>
          </a:p>
        </p:txBody>
      </p:sp>
      <p:grpSp>
        <p:nvGrpSpPr>
          <p:cNvPr id="6" name="组合 5"/>
          <p:cNvGrpSpPr/>
          <p:nvPr/>
        </p:nvGrpSpPr>
        <p:grpSpPr bwMode="auto">
          <a:xfrm>
            <a:off x="1092200" y="2825750"/>
            <a:ext cx="6719888" cy="392113"/>
            <a:chOff x="1091704" y="2825562"/>
            <a:chExt cx="6720656" cy="391978"/>
          </a:xfrm>
        </p:grpSpPr>
        <p:cxnSp>
          <p:nvCxnSpPr>
            <p:cNvPr id="7" name="直接连接符 6"/>
            <p:cNvCxnSpPr/>
            <p:nvPr/>
          </p:nvCxnSpPr>
          <p:spPr>
            <a:xfrm>
              <a:off x="1091704" y="3022344"/>
              <a:ext cx="326427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4824" name="Picture 6" descr="G:\360data\重要数据\桌面\1031654654-3.png"/>
            <p:cNvPicPr>
              <a:picLocks noChangeAspect="1" noChangeArrowheads="1"/>
            </p:cNvPicPr>
            <p:nvPr/>
          </p:nvPicPr>
          <p:blipFill>
            <a:blip r:embed="rId3" cstate="print"/>
            <a:srcRect/>
            <a:stretch>
              <a:fillRect/>
            </a:stretch>
          </p:blipFill>
          <p:spPr bwMode="auto">
            <a:xfrm>
              <a:off x="4391024" y="2825562"/>
              <a:ext cx="361951" cy="391978"/>
            </a:xfrm>
            <a:prstGeom prst="rect">
              <a:avLst/>
            </a:prstGeom>
            <a:noFill/>
            <a:ln w="9525">
              <a:noFill/>
              <a:miter lim="800000"/>
              <a:headEnd/>
              <a:tailEnd/>
            </a:ln>
          </p:spPr>
        </p:pic>
        <p:cxnSp>
          <p:nvCxnSpPr>
            <p:cNvPr id="9" name="直接连接符 8"/>
            <p:cNvCxnSpPr/>
            <p:nvPr/>
          </p:nvCxnSpPr>
          <p:spPr>
            <a:xfrm>
              <a:off x="4787826" y="3022344"/>
              <a:ext cx="3024534"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800"/>
                                        <p:tgtEl>
                                          <p:spTgt spid="5"/>
                                        </p:tgtEl>
                                      </p:cBhvr>
                                    </p:animEffect>
                                  </p:childTnLst>
                                </p:cTn>
                              </p:par>
                              <p:par>
                                <p:cTn id="8" presetID="16" presetClass="entr" presetSubtype="37"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3" name="组合 3"/>
          <p:cNvGrpSpPr/>
          <p:nvPr/>
        </p:nvGrpSpPr>
        <p:grpSpPr bwMode="auto">
          <a:xfrm rot="16200000">
            <a:off x="4126438"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2" descr="G:\360data\重要数据\桌面\东京国际朝日学院\素材\168126.jpg"/>
            <p:cNvPicPr>
              <a:picLocks noChangeAspect="1" noChangeArrowheads="1"/>
            </p:cNvPicPr>
            <p:nvPr/>
          </p:nvPicPr>
          <p:blipFill>
            <a:blip r:embed="rId1" cstate="print">
              <a:duotone>
                <a:schemeClr val="accent5">
                  <a:shade val="45000"/>
                  <a:satMod val="135000"/>
                </a:schemeClr>
                <a:prstClr val="white"/>
              </a:duotone>
            </a:blip>
            <a:stretch>
              <a:fillRect/>
            </a:stretch>
          </p:blipFill>
          <p:spPr bwMode="auto">
            <a:xfrm rot="5400000">
              <a:off x="457640" y="1972338"/>
              <a:ext cx="2745111" cy="1227963"/>
            </a:xfrm>
            <a:prstGeom prst="rect">
              <a:avLst/>
            </a:prstGeom>
            <a:solidFill>
              <a:schemeClr val="accent1">
                <a:alpha val="0"/>
              </a:schemeClr>
            </a:solidFill>
          </p:spPr>
        </p:pic>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rPr>
                <a:t>Lead-in Activity</a:t>
              </a:r>
              <a:endParaRPr lang="en-US" altLang="zh-CN" sz="2400" b="1" dirty="0" smtClean="0">
                <a:solidFill>
                  <a:srgbClr val="7F7F7F"/>
                </a:solidFill>
                <a:latin typeface="+mj-lt"/>
              </a:endParaRPr>
            </a:p>
          </p:txBody>
        </p:sp>
      </p:grpSp>
      <p:grpSp>
        <p:nvGrpSpPr>
          <p:cNvPr id="4" name="组合 6"/>
          <p:cNvGrpSpPr/>
          <p:nvPr/>
        </p:nvGrpSpPr>
        <p:grpSpPr bwMode="auto">
          <a:xfrm rot="16200000">
            <a:off x="3789066" y="-2896"/>
            <a:ext cx="1285884" cy="6578050"/>
            <a:chOff x="2202834" y="547121"/>
            <a:chExt cx="1286193" cy="4424479"/>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052" name="Picture 4" descr="G:\360data\重要数据\桌面\未标题-1.jpg"/>
            <p:cNvPicPr>
              <a:picLocks noChangeAspect="1" noChangeArrowheads="1"/>
            </p:cNvPicPr>
            <p:nvPr/>
          </p:nvPicPr>
          <p:blipFill>
            <a:blip r:embed="rId2" cstate="print"/>
            <a:stretch>
              <a:fillRect/>
            </a:stretch>
          </p:blipFill>
          <p:spPr bwMode="auto">
            <a:xfrm rot="5400000">
              <a:off x="1489792" y="1968261"/>
              <a:ext cx="2712277" cy="128619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427802" y="4052714"/>
              <a:ext cx="858808" cy="97896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ea typeface="冬青黑体简体中文 W6" panose="02010600030101010101" charset="-122"/>
                  <a:cs typeface="冬青黑体简体中文 W6" panose="02010600030101010101" charset="-122"/>
                </a:rPr>
                <a:t>Chinese </a:t>
              </a:r>
              <a:endParaRPr lang="en-US" altLang="zh-CN" sz="2400" b="1" dirty="0" smtClean="0">
                <a:solidFill>
                  <a:srgbClr val="772C03"/>
                </a:solidFill>
                <a:latin typeface="+mj-lt"/>
                <a:ea typeface="冬青黑体简体中文 W6" panose="02010600030101010101" charset="-122"/>
                <a:cs typeface="冬青黑体简体中文 W6" panose="02010600030101010101" charset="-122"/>
              </a:endParaRPr>
            </a:p>
            <a:p>
              <a:pPr algn="ctr" defTabSz="878205" eaLnBrk="1" hangingPunct="1">
                <a:lnSpc>
                  <a:spcPct val="120000"/>
                </a:lnSpc>
              </a:pPr>
              <a:r>
                <a:rPr lang="en-US" altLang="zh-CN" sz="2400" b="1" dirty="0" smtClean="0">
                  <a:solidFill>
                    <a:srgbClr val="772C03"/>
                  </a:solidFill>
                  <a:latin typeface="+mj-lt"/>
                  <a:ea typeface="冬青黑体简体中文 W6" panose="02010600030101010101" charset="-122"/>
                  <a:cs typeface="冬青黑体简体中文 W6" panose="02010600030101010101" charset="-122"/>
                </a:rPr>
                <a:t>diet</a:t>
              </a:r>
              <a:endParaRPr lang="en-US" altLang="zh-CN" sz="2400" b="1" dirty="0" smtClean="0">
                <a:solidFill>
                  <a:srgbClr val="772C03"/>
                </a:solidFill>
                <a:latin typeface="+mj-lt"/>
                <a:ea typeface="冬青黑体简体中文 W6" panose="02010600030101010101" charset="-122"/>
                <a:cs typeface="冬青黑体简体中文 W6" panose="02010600030101010101" charset="-122"/>
              </a:endParaRPr>
            </a:p>
          </p:txBody>
        </p:sp>
      </p:grpSp>
      <p:grpSp>
        <p:nvGrpSpPr>
          <p:cNvPr id="5" name="组合 9"/>
          <p:cNvGrpSpPr/>
          <p:nvPr/>
        </p:nvGrpSpPr>
        <p:grpSpPr bwMode="auto">
          <a:xfrm rot="16200000">
            <a:off x="3869810" y="1273689"/>
            <a:ext cx="1636239" cy="7089893"/>
            <a:chOff x="4549813" y="576588"/>
            <a:chExt cx="1636636" cy="4790450"/>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6" name="Picture 7"/>
            <p:cNvPicPr>
              <a:picLocks noChangeAspect="1" noChangeArrowheads="1"/>
            </p:cNvPicPr>
            <p:nvPr/>
          </p:nvPicPr>
          <p:blipFill>
            <a:blip r:embed="rId3" cstate="print">
              <a:duotone>
                <a:schemeClr val="accent5">
                  <a:shade val="45000"/>
                  <a:satMod val="135000"/>
                </a:schemeClr>
                <a:prstClr val="white"/>
              </a:duotone>
            </a:blip>
            <a:stretch>
              <a:fillRect/>
            </a:stretch>
          </p:blipFill>
          <p:spPr bwMode="auto">
            <a:xfrm rot="5400000">
              <a:off x="4181043" y="2007116"/>
              <a:ext cx="2724617" cy="128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603396" y="3998348"/>
              <a:ext cx="1315107" cy="1422273"/>
            </a:xfrm>
            <a:prstGeom prst="rect">
              <a:avLst/>
            </a:prstGeom>
            <a:noFill/>
            <a:ln w="9525">
              <a:noFill/>
              <a:miter lim="800000"/>
            </a:ln>
          </p:spPr>
          <p:txBody>
            <a:bodyPr wrap="none">
              <a:spAutoFit/>
            </a:bodyPr>
            <a:lstStyle/>
            <a:p>
              <a:pPr algn="ctr" eaLnBrk="1" hangingPunct="1">
                <a:lnSpc>
                  <a:spcPct val="120000"/>
                </a:lnSpc>
              </a:pPr>
              <a:r>
                <a:rPr lang="en-US" altLang="zh-CN" sz="2400" dirty="0" smtClean="0">
                  <a:solidFill>
                    <a:srgbClr val="7F7F7F"/>
                  </a:solidFill>
                  <a:latin typeface="+mj-lt"/>
                  <a:ea typeface="冬青黑体简体中文 W6" panose="02010600030101010101" charset="-122"/>
                  <a:cs typeface="冬青黑体简体中文 W6" panose="02010600030101010101" charset="-122"/>
                </a:rPr>
                <a:t> </a:t>
              </a:r>
              <a:r>
                <a:rPr lang="en-US" altLang="zh-CN" sz="2400" b="1" dirty="0" smtClean="0">
                  <a:solidFill>
                    <a:srgbClr val="7F7F7F"/>
                  </a:solidFill>
                  <a:sym typeface="冬青黑体简体中文 W6" panose="02010600030101010101" charset="-122"/>
                </a:rPr>
                <a:t>Discussion &amp; </a:t>
              </a:r>
              <a:endParaRPr lang="zh-CN" altLang="en-US" sz="2400" b="1" dirty="0" smtClean="0">
                <a:solidFill>
                  <a:srgbClr val="7F7F7F"/>
                </a:solidFill>
                <a:sym typeface="冬青黑体简体中文 W6" panose="02010600030101010101" charset="-122"/>
              </a:endParaRPr>
            </a:p>
            <a:p>
              <a:pPr algn="ctr" eaLnBrk="1" hangingPunct="1">
                <a:lnSpc>
                  <a:spcPct val="120000"/>
                </a:lnSpc>
              </a:pPr>
              <a:r>
                <a:rPr lang="en-US" altLang="zh-CN" sz="2400" b="1" dirty="0" smtClean="0">
                  <a:solidFill>
                    <a:srgbClr val="7F7F7F"/>
                  </a:solidFill>
                  <a:sym typeface="冬青黑体简体中文 W6" panose="02010600030101010101" charset="-122"/>
                </a:rPr>
                <a:t>Presentation</a:t>
              </a:r>
              <a:endParaRPr lang="zh-CN" altLang="en-US" sz="2400" b="1" dirty="0" smtClean="0">
                <a:solidFill>
                  <a:srgbClr val="7F7F7F"/>
                </a:solidFill>
                <a:sym typeface="冬青黑体简体中文 W6" panose="02010600030101010101" charset="-122"/>
              </a:endParaRPr>
            </a:p>
            <a:p>
              <a:pPr algn="ctr" defTabSz="878205" eaLnBrk="1" hangingPunct="1">
                <a:lnSpc>
                  <a:spcPct val="120000"/>
                </a:lnSpc>
              </a:pPr>
              <a:endParaRPr lang="en-US" altLang="zh-CN" sz="2400" b="1" dirty="0" smtClean="0">
                <a:solidFill>
                  <a:srgbClr val="7F7F7F"/>
                </a:solidFill>
                <a:latin typeface="+mj-lt"/>
                <a:ea typeface="冬青黑体简体中文 W6" panose="02010600030101010101" charset="-122"/>
                <a:cs typeface="冬青黑体简体中文 W6" panose="02010600030101010101" charset="-122"/>
              </a:endParaRPr>
            </a:p>
          </p:txBody>
        </p:sp>
      </p:grpSp>
      <p:sp>
        <p:nvSpPr>
          <p:cNvPr id="16392" name="TextBox 30"/>
          <p:cNvSpPr txBox="1">
            <a:spLocks noChangeArrowheads="1"/>
          </p:cNvSpPr>
          <p:nvPr/>
        </p:nvSpPr>
        <p:spPr bwMode="auto">
          <a:xfrm>
            <a:off x="61684" y="-20"/>
            <a:ext cx="1992853" cy="623248"/>
          </a:xfrm>
          <a:prstGeom prst="rect">
            <a:avLst/>
          </a:prstGeom>
          <a:noFill/>
          <a:ln w="9525">
            <a:noFill/>
            <a:miter lim="800000"/>
          </a:ln>
        </p:spPr>
        <p:txBody>
          <a:bodyPr wrap="non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0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4" cstate="print"/>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par>
                                <p:cTn id="8" presetID="1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Right)">
                                      <p:cBhvr>
                                        <p:cTn id="10" dur="500"/>
                                        <p:tgtEl>
                                          <p:spTgt spid="4"/>
                                        </p:tgtEl>
                                      </p:cBhvr>
                                    </p:animEffect>
                                  </p:childTnLst>
                                </p:cTn>
                              </p:par>
                              <p:par>
                                <p:cTn id="11" presetID="1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Left)">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774337" y="1129308"/>
            <a:ext cx="1304410" cy="4223183"/>
            <a:chOff x="1156263" y="1129902"/>
            <a:chExt cx="1304726" cy="4221857"/>
          </a:xfrm>
        </p:grpSpPr>
        <p:sp>
          <p:nvSpPr>
            <p:cNvPr id="6" name="矩形 5"/>
            <p:cNvSpPr/>
            <p:nvPr/>
          </p:nvSpPr>
          <p:spPr>
            <a:xfrm>
              <a:off x="1188358" y="393830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descr="G:\360data\重要数据\桌面\东京国际朝日学院\素材\168126.jpg"/>
            <p:cNvPicPr>
              <a:picLocks noChangeAspect="1" noChangeArrowheads="1"/>
            </p:cNvPicPr>
            <p:nvPr/>
          </p:nvPicPr>
          <p:blipFill>
            <a:blip r:embed="rId1" cstate="print"/>
            <a:stretch>
              <a:fillRect/>
            </a:stretch>
          </p:blipFill>
          <p:spPr bwMode="auto">
            <a:xfrm>
              <a:off x="1187624" y="1129902"/>
              <a:ext cx="1273365" cy="2735446"/>
            </a:xfrm>
            <a:prstGeom prst="rect">
              <a:avLst/>
            </a:prstGeom>
            <a:noFill/>
            <a:ln w="9525">
              <a:noFill/>
              <a:miter lim="800000"/>
              <a:headEnd/>
              <a:tailEnd/>
            </a:ln>
          </p:spPr>
        </p:pic>
        <p:sp>
          <p:nvSpPr>
            <p:cNvPr id="8" name="TextBox 7"/>
            <p:cNvSpPr txBox="1"/>
            <p:nvPr/>
          </p:nvSpPr>
          <p:spPr bwMode="auto">
            <a:xfrm>
              <a:off x="1389731" y="2379438"/>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56263" y="4225650"/>
              <a:ext cx="1299838" cy="1126109"/>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chemeClr val="accent6">
                      <a:lumMod val="50000"/>
                    </a:schemeClr>
                  </a:solidFill>
                </a:rPr>
                <a:t> </a:t>
              </a:r>
              <a:r>
                <a:rPr lang="en-US" altLang="zh-CN" sz="1600" b="1" dirty="0" smtClean="0">
                  <a:solidFill>
                    <a:schemeClr val="accent6">
                      <a:lumMod val="50000"/>
                    </a:schemeClr>
                  </a:solidFill>
                </a:rPr>
                <a:t> </a:t>
              </a:r>
              <a:r>
                <a:rPr lang="en-US" altLang="zh-CN" sz="1600" b="1" dirty="0" smtClean="0">
                  <a:solidFill>
                    <a:schemeClr val="accent2">
                      <a:lumMod val="75000"/>
                    </a:schemeClr>
                  </a:solidFill>
                </a:rPr>
                <a:t>Features of </a:t>
              </a:r>
              <a:endParaRPr lang="en-US" altLang="zh-CN" sz="1600" b="1" dirty="0" smtClean="0">
                <a:solidFill>
                  <a:schemeClr val="accent2">
                    <a:lumMod val="75000"/>
                  </a:schemeClr>
                </a:solidFill>
              </a:endParaRPr>
            </a:p>
            <a:p>
              <a:pPr algn="ctr" defTabSz="878205" eaLnBrk="1" hangingPunct="1">
                <a:lnSpc>
                  <a:spcPct val="120000"/>
                </a:lnSpc>
              </a:pPr>
              <a:r>
                <a:rPr lang="en-US" altLang="zh-CN" sz="1600" b="1" dirty="0" smtClean="0">
                  <a:solidFill>
                    <a:schemeClr val="accent2">
                      <a:lumMod val="75000"/>
                    </a:schemeClr>
                  </a:solidFill>
                </a:rPr>
                <a:t>Chinese</a:t>
              </a:r>
              <a:endParaRPr lang="en-US" altLang="zh-CN" sz="1600" b="1" dirty="0" smtClean="0">
                <a:solidFill>
                  <a:schemeClr val="accent2">
                    <a:lumMod val="75000"/>
                  </a:schemeClr>
                </a:solidFill>
              </a:endParaRPr>
            </a:p>
            <a:p>
              <a:pPr algn="ctr" defTabSz="878205" eaLnBrk="1" hangingPunct="1">
                <a:lnSpc>
                  <a:spcPct val="120000"/>
                </a:lnSpc>
              </a:pPr>
              <a:r>
                <a:rPr lang="en-US" altLang="zh-CN" sz="1600" b="1" dirty="0" smtClean="0">
                  <a:solidFill>
                    <a:schemeClr val="accent2">
                      <a:lumMod val="75000"/>
                    </a:schemeClr>
                  </a:solidFill>
                </a:rPr>
                <a:t> Food</a:t>
              </a:r>
              <a:r>
                <a:rPr lang="en-US" altLang="zh-CN" sz="1600" b="1" dirty="0" smtClean="0">
                  <a:solidFill>
                    <a:schemeClr val="accent2">
                      <a:lumMod val="75000"/>
                    </a:schemeClr>
                  </a:solidFill>
                  <a:latin typeface="+mj-lt"/>
                  <a:ea typeface="冬青黑体简体中文 W6" panose="02010600030101010101" charset="-122"/>
                  <a:cs typeface="冬青黑体简体中文 W6" panose="02010600030101010101" charset="-122"/>
                </a:rPr>
                <a:t> </a:t>
              </a:r>
              <a:endParaRPr lang="en-US" altLang="zh-CN" sz="1600" b="1" dirty="0" smtClean="0">
                <a:solidFill>
                  <a:schemeClr val="accent2">
                    <a:lumMod val="75000"/>
                  </a:schemeClr>
                </a:solidFill>
                <a:latin typeface="+mj-lt"/>
                <a:ea typeface="冬青黑体简体中文 W6" panose="02010600030101010101" charset="-122"/>
                <a:cs typeface="冬青黑体简体中文 W6" panose="02010600030101010101" charset="-122"/>
              </a:endParaRPr>
            </a:p>
          </p:txBody>
        </p:sp>
        <p:sp>
          <p:nvSpPr>
            <p:cNvPr id="40" name="TextBox 8"/>
            <p:cNvSpPr txBox="1">
              <a:spLocks noChangeArrowheads="1"/>
            </p:cNvSpPr>
            <p:nvPr/>
          </p:nvSpPr>
          <p:spPr bwMode="auto">
            <a:xfrm>
              <a:off x="1713701" y="4225275"/>
              <a:ext cx="648229" cy="535363"/>
            </a:xfrm>
            <a:prstGeom prst="rect">
              <a:avLst/>
            </a:prstGeom>
            <a:noFill/>
            <a:ln w="9525">
              <a:noFill/>
              <a:miter lim="800000"/>
            </a:ln>
          </p:spPr>
          <p:txBody>
            <a:bodyPr wrap="square">
              <a:spAutoFit/>
            </a:bodyPr>
            <a:lstStyle/>
            <a:p>
              <a:pPr algn="ctr" defTabSz="878205" eaLnBrk="1" hangingPunct="1">
                <a:lnSpc>
                  <a:spcPct val="120000"/>
                </a:lnSpc>
              </a:pPr>
              <a:endParaRPr lang="en-US" altLang="zh-CN" sz="2400" b="1" dirty="0" smtClean="0">
                <a:solidFill>
                  <a:srgbClr val="A71F13"/>
                </a:solidFill>
                <a:latin typeface="+mj-lt"/>
                <a:ea typeface="冬青黑体简体中文 W6" panose="02010600030101010101" charset="-122"/>
                <a:cs typeface="冬青黑体简体中文 W6" panose="02010600030101010101" charset="-122"/>
              </a:endParaRPr>
            </a:p>
          </p:txBody>
        </p:sp>
      </p:grpSp>
      <p:grpSp>
        <p:nvGrpSpPr>
          <p:cNvPr id="3" name="组合 9"/>
          <p:cNvGrpSpPr/>
          <p:nvPr/>
        </p:nvGrpSpPr>
        <p:grpSpPr bwMode="auto">
          <a:xfrm>
            <a:off x="2004012" y="1129308"/>
            <a:ext cx="1507016" cy="3908124"/>
            <a:chOff x="2453537" y="1128702"/>
            <a:chExt cx="1507381" cy="3908217"/>
          </a:xfrm>
        </p:grpSpPr>
        <p:sp>
          <p:nvSpPr>
            <p:cNvPr id="11" name="矩形 10"/>
            <p:cNvSpPr/>
            <p:nvPr/>
          </p:nvSpPr>
          <p:spPr>
            <a:xfrm>
              <a:off x="2586319" y="3938051"/>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descr="G:\360data\重要数据\桌面\未标题-1.jpg"/>
            <p:cNvPicPr>
              <a:picLocks noChangeAspect="1" noChangeArrowheads="1"/>
            </p:cNvPicPr>
            <p:nvPr/>
          </p:nvPicPr>
          <p:blipFill>
            <a:blip r:embed="rId2" cstate="print">
              <a:duotone>
                <a:schemeClr val="accent5">
                  <a:shade val="45000"/>
                  <a:satMod val="135000"/>
                </a:schemeClr>
                <a:prstClr val="white"/>
              </a:duotone>
            </a:blip>
            <a:stretch>
              <a:fillRect/>
            </a:stretch>
          </p:blipFill>
          <p:spPr bwMode="auto">
            <a:xfrm>
              <a:off x="2585589" y="1128702"/>
              <a:ext cx="1273364" cy="273636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auto">
            <a:xfrm>
              <a:off x="2787692" y="2379437"/>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453537" y="4225652"/>
              <a:ext cx="1507381" cy="811267"/>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chemeClr val="bg1">
                      <a:lumMod val="50000"/>
                    </a:schemeClr>
                  </a:solidFill>
                </a:rPr>
                <a:t> </a:t>
              </a:r>
              <a:r>
                <a:rPr lang="en-US" altLang="zh-CN" sz="1600" b="1" dirty="0" smtClean="0">
                  <a:solidFill>
                    <a:schemeClr val="bg1">
                      <a:lumMod val="50000"/>
                    </a:schemeClr>
                  </a:solidFill>
                </a:rPr>
                <a:t>Eight Regional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Cuisines</a:t>
              </a:r>
              <a:endParaRPr lang="zh-CN" altLang="en-US" sz="1600" b="1" dirty="0">
                <a:solidFill>
                  <a:schemeClr val="bg1">
                    <a:lumMod val="50000"/>
                  </a:schemeClr>
                </a:solidFill>
                <a:latin typeface="+mj-lt"/>
                <a:ea typeface="冬青黑体简体中文 W6" panose="02010600030101010101" charset="-122"/>
                <a:cs typeface="冬青黑体简体中文 W6" panose="02010600030101010101" charset="-122"/>
              </a:endParaRPr>
            </a:p>
          </p:txBody>
        </p:sp>
      </p:grpSp>
      <p:grpSp>
        <p:nvGrpSpPr>
          <p:cNvPr id="4" name="组合 14"/>
          <p:cNvGrpSpPr/>
          <p:nvPr/>
        </p:nvGrpSpPr>
        <p:grpSpPr bwMode="auto">
          <a:xfrm>
            <a:off x="4705698" y="1129307"/>
            <a:ext cx="1506758" cy="3632229"/>
            <a:chOff x="5176882" y="1130090"/>
            <a:chExt cx="1507123" cy="3630898"/>
          </a:xfrm>
        </p:grpSpPr>
        <p:sp>
          <p:nvSpPr>
            <p:cNvPr id="16" name="矩形 15"/>
            <p:cNvSpPr/>
            <p:nvPr/>
          </p:nvSpPr>
          <p:spPr>
            <a:xfrm>
              <a:off x="5322624" y="3938341"/>
              <a:ext cx="1271894"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7" name="Picture 7"/>
            <p:cNvPicPr>
              <a:picLocks noChangeAspect="1" noChangeArrowheads="1"/>
            </p:cNvPicPr>
            <p:nvPr/>
          </p:nvPicPr>
          <p:blipFill>
            <a:blip r:embed="rId3" cstate="print">
              <a:duotone>
                <a:schemeClr val="accent5">
                  <a:shade val="45000"/>
                  <a:satMod val="135000"/>
                </a:schemeClr>
                <a:prstClr val="white"/>
              </a:duotone>
            </a:blip>
            <a:stretch>
              <a:fillRect/>
            </a:stretch>
          </p:blipFill>
          <p:spPr bwMode="auto">
            <a:xfrm>
              <a:off x="5321898" y="1130090"/>
              <a:ext cx="1273366" cy="27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bwMode="auto">
            <a:xfrm>
              <a:off x="5523996"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7" name="TextBox 18"/>
            <p:cNvSpPr txBox="1">
              <a:spLocks noChangeArrowheads="1"/>
            </p:cNvSpPr>
            <p:nvPr/>
          </p:nvSpPr>
          <p:spPr bwMode="auto">
            <a:xfrm>
              <a:off x="5176882" y="4225653"/>
              <a:ext cx="1507123" cy="535335"/>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chemeClr val="accent6">
                      <a:lumMod val="50000"/>
                    </a:schemeClr>
                  </a:solidFill>
                </a:rPr>
                <a:t> </a:t>
              </a:r>
              <a:r>
                <a:rPr lang="en-US" altLang="zh-CN" sz="1600" b="1" dirty="0" smtClean="0">
                  <a:solidFill>
                    <a:schemeClr val="bg1">
                      <a:lumMod val="50000"/>
                    </a:schemeClr>
                  </a:solidFill>
                </a:rPr>
                <a:t>Table</a:t>
              </a:r>
              <a:r>
                <a:rPr lang="en-US" altLang="zh-CN" sz="1600" b="1" dirty="0" smtClean="0">
                  <a:solidFill>
                    <a:schemeClr val="accent6">
                      <a:lumMod val="50000"/>
                    </a:schemeClr>
                  </a:solidFill>
                </a:rPr>
                <a:t> </a:t>
              </a:r>
              <a:r>
                <a:rPr lang="en-US" altLang="zh-CN" sz="1600" b="1" dirty="0" smtClean="0">
                  <a:solidFill>
                    <a:schemeClr val="bg1">
                      <a:lumMod val="50000"/>
                    </a:schemeClr>
                  </a:solidFill>
                </a:rPr>
                <a:t>Manners</a:t>
              </a:r>
              <a:endParaRPr lang="zh-CN" altLang="en-US" sz="1600" b="1" dirty="0">
                <a:solidFill>
                  <a:schemeClr val="bg1">
                    <a:lumMod val="50000"/>
                  </a:schemeClr>
                </a:solidFill>
                <a:latin typeface="+mj-lt"/>
                <a:ea typeface="冬青黑体简体中文 W6" panose="02010600030101010101" charset="-122"/>
                <a:cs typeface="冬青黑体简体中文 W6" panose="02010600030101010101" charset="-122"/>
              </a:endParaRPr>
            </a:p>
          </p:txBody>
        </p:sp>
      </p:grpSp>
      <p:grpSp>
        <p:nvGrpSpPr>
          <p:cNvPr id="5" name="组合 19"/>
          <p:cNvGrpSpPr/>
          <p:nvPr/>
        </p:nvGrpSpPr>
        <p:grpSpPr bwMode="auto">
          <a:xfrm>
            <a:off x="6203630" y="1129307"/>
            <a:ext cx="1277426" cy="3602669"/>
            <a:chOff x="6685671" y="1130090"/>
            <a:chExt cx="1277735" cy="3601348"/>
          </a:xfrm>
        </p:grpSpPr>
        <p:sp>
          <p:nvSpPr>
            <p:cNvPr id="21" name="矩形 20"/>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2" name="Picture 3" descr="G:\360data\重要数据\桌面\东京国际朝日学院\素材\10034648_7.jpg"/>
            <p:cNvPicPr>
              <a:picLocks noChangeAspect="1" noChangeArrowheads="1"/>
            </p:cNvPicPr>
            <p:nvPr/>
          </p:nvPicPr>
          <p:blipFill>
            <a:blip r:embed="rId4" cstate="print">
              <a:duotone>
                <a:schemeClr val="accent5">
                  <a:shade val="45000"/>
                  <a:satMod val="135000"/>
                </a:schemeClr>
                <a:prstClr val="white"/>
              </a:duotone>
            </a:blip>
            <a:stretch>
              <a:fillRect/>
            </a:stretch>
          </p:blipFill>
          <p:spPr bwMode="auto">
            <a:xfrm>
              <a:off x="6690042" y="1130090"/>
              <a:ext cx="1273364" cy="27353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5</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53" name="TextBox 23"/>
            <p:cNvSpPr txBox="1">
              <a:spLocks noChangeArrowheads="1"/>
            </p:cNvSpPr>
            <p:nvPr/>
          </p:nvSpPr>
          <p:spPr bwMode="auto">
            <a:xfrm>
              <a:off x="6685671" y="4225652"/>
              <a:ext cx="1254045" cy="505786"/>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chemeClr val="accent6">
                      <a:lumMod val="50000"/>
                    </a:schemeClr>
                  </a:solidFill>
                </a:rPr>
                <a:t> </a:t>
              </a:r>
              <a:r>
                <a:rPr lang="en-US" altLang="zh-CN" sz="1600" b="1" dirty="0" smtClean="0">
                  <a:solidFill>
                    <a:schemeClr val="bg1">
                      <a:lumMod val="50000"/>
                    </a:schemeClr>
                  </a:solidFill>
                </a:rPr>
                <a:t>Chinese</a:t>
              </a:r>
              <a:r>
                <a:rPr lang="en-US" altLang="zh-CN" sz="1600" b="1" dirty="0" smtClean="0">
                  <a:solidFill>
                    <a:schemeClr val="accent6">
                      <a:lumMod val="50000"/>
                    </a:schemeClr>
                  </a:solidFill>
                </a:rPr>
                <a:t> </a:t>
              </a:r>
              <a:r>
                <a:rPr lang="en-US" altLang="zh-CN" sz="1600" b="1" dirty="0" smtClean="0">
                  <a:solidFill>
                    <a:schemeClr val="bg1">
                      <a:lumMod val="50000"/>
                    </a:schemeClr>
                  </a:solidFill>
                </a:rPr>
                <a:t>Tea</a:t>
              </a:r>
              <a:endParaRPr lang="zh-CN" altLang="en-US" sz="1600" b="1" dirty="0">
                <a:solidFill>
                  <a:schemeClr val="bg1">
                    <a:lumMod val="50000"/>
                  </a:schemeClr>
                </a:solidFill>
                <a:latin typeface="+mn-lt"/>
                <a:ea typeface="冬青黑体简体中文 W6" panose="02010600030101010101" charset="-122"/>
                <a:cs typeface="冬青黑体简体中文 W6" panose="02010600030101010101" charset="-122"/>
              </a:endParaRPr>
            </a:p>
          </p:txBody>
        </p:sp>
      </p:grpSp>
      <p:sp>
        <p:nvSpPr>
          <p:cNvPr id="18440" name="TextBox 24"/>
          <p:cNvSpPr txBox="1">
            <a:spLocks noChangeArrowheads="1"/>
          </p:cNvSpPr>
          <p:nvPr/>
        </p:nvSpPr>
        <p:spPr bwMode="auto">
          <a:xfrm>
            <a:off x="237213" y="341470"/>
            <a:ext cx="3103735" cy="623248"/>
          </a:xfrm>
          <a:prstGeom prst="rect">
            <a:avLst/>
          </a:prstGeom>
          <a:noFill/>
          <a:ln w="9525">
            <a:noFill/>
            <a:miter lim="800000"/>
          </a:ln>
        </p:spPr>
        <p:txBody>
          <a:bodyPr wrap="non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Culinary Culture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cstate="print"/>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9" name="组合 29"/>
          <p:cNvGrpSpPr/>
          <p:nvPr/>
        </p:nvGrpSpPr>
        <p:grpSpPr bwMode="auto">
          <a:xfrm>
            <a:off x="3263739" y="1129308"/>
            <a:ext cx="1715918" cy="3907865"/>
            <a:chOff x="3717037" y="1129902"/>
            <a:chExt cx="1716332" cy="3906640"/>
          </a:xfrm>
        </p:grpSpPr>
        <p:sp>
          <p:nvSpPr>
            <p:cNvPr id="31" name="矩形 30"/>
            <p:cNvSpPr/>
            <p:nvPr/>
          </p:nvSpPr>
          <p:spPr>
            <a:xfrm>
              <a:off x="3953796" y="3938302"/>
              <a:ext cx="1273482"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3" descr="C:\Documents and Settings\Administrator\桌面\素材\20051024196101111.jpg"/>
            <p:cNvPicPr>
              <a:picLocks noChangeAspect="1" noChangeArrowheads="1"/>
            </p:cNvPicPr>
            <p:nvPr/>
          </p:nvPicPr>
          <p:blipFill>
            <a:blip r:embed="rId6" cstate="print">
              <a:duotone>
                <a:schemeClr val="accent5">
                  <a:shade val="45000"/>
                  <a:satMod val="135000"/>
                </a:schemeClr>
                <a:prstClr val="white"/>
              </a:duotone>
            </a:blip>
            <a:stretch>
              <a:fillRect/>
            </a:stretch>
          </p:blipFill>
          <p:spPr bwMode="auto">
            <a:xfrm>
              <a:off x="3946707" y="1129902"/>
              <a:ext cx="1280394" cy="27354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bwMode="auto">
            <a:xfrm>
              <a:off x="4155845"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46" name="TextBox 33"/>
            <p:cNvSpPr txBox="1">
              <a:spLocks noChangeArrowheads="1"/>
            </p:cNvSpPr>
            <p:nvPr/>
          </p:nvSpPr>
          <p:spPr bwMode="auto">
            <a:xfrm>
              <a:off x="3717037" y="4225548"/>
              <a:ext cx="1716332" cy="8109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chemeClr val="accent6">
                      <a:lumMod val="50000"/>
                    </a:schemeClr>
                  </a:solidFill>
                </a:rPr>
                <a:t> </a:t>
              </a:r>
              <a:r>
                <a:rPr lang="en-US" altLang="zh-CN" sz="1600" b="1" dirty="0" smtClean="0">
                  <a:solidFill>
                    <a:schemeClr val="bg1">
                      <a:lumMod val="50000"/>
                    </a:schemeClr>
                  </a:solidFill>
                </a:rPr>
                <a:t>Chinese Delicacy </a:t>
              </a:r>
              <a:endParaRPr lang="en-US" altLang="zh-CN" sz="1600" b="1" dirty="0" smtClean="0">
                <a:solidFill>
                  <a:schemeClr val="bg1">
                    <a:lumMod val="50000"/>
                  </a:schemeClr>
                </a:solidFill>
              </a:endParaRPr>
            </a:p>
            <a:p>
              <a:pPr algn="ctr" defTabSz="878205" eaLnBrk="1" hangingPunct="1">
                <a:lnSpc>
                  <a:spcPct val="120000"/>
                </a:lnSpc>
              </a:pPr>
              <a:r>
                <a:rPr lang="en-US" altLang="zh-CN" sz="1600" b="1" dirty="0" smtClean="0">
                  <a:solidFill>
                    <a:schemeClr val="bg1">
                      <a:lumMod val="50000"/>
                    </a:schemeClr>
                  </a:solidFill>
                </a:rPr>
                <a:t>A Bite of China </a:t>
              </a:r>
              <a:endParaRPr lang="en-US" altLang="zh-CN" sz="2400" b="1" dirty="0" smtClean="0">
                <a:solidFill>
                  <a:schemeClr val="bg1">
                    <a:lumMod val="50000"/>
                  </a:schemeClr>
                </a:solidFill>
                <a:latin typeface="+mj-lt"/>
              </a:endParaRPr>
            </a:p>
          </p:txBody>
        </p:sp>
      </p:grpSp>
      <p:grpSp>
        <p:nvGrpSpPr>
          <p:cNvPr id="10" name="组合 33"/>
          <p:cNvGrpSpPr/>
          <p:nvPr/>
        </p:nvGrpSpPr>
        <p:grpSpPr bwMode="auto">
          <a:xfrm>
            <a:off x="7463311" y="1129308"/>
            <a:ext cx="1462260" cy="3613769"/>
            <a:chOff x="6588012" y="1118995"/>
            <a:chExt cx="1462615" cy="3612443"/>
          </a:xfrm>
        </p:grpSpPr>
        <p:sp>
          <p:nvSpPr>
            <p:cNvPr id="35" name="矩形 34"/>
            <p:cNvSpPr/>
            <p:nvPr/>
          </p:nvSpPr>
          <p:spPr>
            <a:xfrm>
              <a:off x="6690777" y="393834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6" name="Picture 3" descr="G:\360data\重要数据\桌面\东京国际朝日学院\素材\10034648_7.jpg"/>
            <p:cNvPicPr>
              <a:picLocks noChangeAspect="1" noChangeArrowheads="1"/>
            </p:cNvPicPr>
            <p:nvPr/>
          </p:nvPicPr>
          <p:blipFill>
            <a:blip r:embed="rId7" cstate="print">
              <a:duotone>
                <a:schemeClr val="accent5">
                  <a:shade val="45000"/>
                  <a:satMod val="135000"/>
                </a:schemeClr>
                <a:prstClr val="white"/>
              </a:duotone>
            </a:blip>
            <a:stretch>
              <a:fillRect/>
            </a:stretch>
          </p:blipFill>
          <p:spPr bwMode="auto">
            <a:xfrm>
              <a:off x="6690048" y="1118995"/>
              <a:ext cx="1273365" cy="273529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bwMode="auto">
            <a:xfrm>
              <a:off x="6892149" y="2379439"/>
              <a:ext cx="869149" cy="1702197"/>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9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6</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8" name="TextBox 23"/>
            <p:cNvSpPr txBox="1">
              <a:spLocks noChangeArrowheads="1"/>
            </p:cNvSpPr>
            <p:nvPr/>
          </p:nvSpPr>
          <p:spPr bwMode="auto">
            <a:xfrm>
              <a:off x="6588012" y="4225652"/>
              <a:ext cx="1462615" cy="505786"/>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chemeClr val="accent6">
                      <a:lumMod val="50000"/>
                    </a:schemeClr>
                  </a:solidFill>
                </a:rPr>
                <a:t> </a:t>
              </a:r>
              <a:r>
                <a:rPr lang="en-US" altLang="zh-CN" sz="1600" b="1" dirty="0" smtClean="0">
                  <a:solidFill>
                    <a:schemeClr val="bg1">
                      <a:lumMod val="50000"/>
                    </a:schemeClr>
                  </a:solidFill>
                </a:rPr>
                <a:t>Chinese</a:t>
              </a:r>
              <a:r>
                <a:rPr lang="en-US" altLang="zh-CN" sz="1600" b="1" dirty="0" smtClean="0">
                  <a:solidFill>
                    <a:schemeClr val="accent6">
                      <a:lumMod val="50000"/>
                    </a:schemeClr>
                  </a:solidFill>
                </a:rPr>
                <a:t> </a:t>
              </a:r>
              <a:r>
                <a:rPr lang="en-US" altLang="zh-CN" sz="1600" b="1" dirty="0" smtClean="0">
                  <a:solidFill>
                    <a:schemeClr val="bg1">
                      <a:lumMod val="50000"/>
                    </a:schemeClr>
                  </a:solidFill>
                </a:rPr>
                <a:t>Wine </a:t>
              </a:r>
              <a:endParaRPr lang="zh-CN" altLang="en-US" sz="1600" b="1" dirty="0">
                <a:solidFill>
                  <a:schemeClr val="bg1">
                    <a:lumMod val="50000"/>
                  </a:schemeClr>
                </a:solidFill>
                <a:latin typeface="+mj-lt"/>
                <a:ea typeface="冬青黑体简体中文 W6" panose="02010600030101010101" charset="-122"/>
                <a:cs typeface="冬青黑体简体中文 W6" panose="0201060003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Top)">
                                      <p:cBhvr>
                                        <p:cTn id="11" dur="500"/>
                                        <p:tgtEl>
                                          <p:spTgt spid="3"/>
                                        </p:tgtEl>
                                      </p:cBhvr>
                                    </p:animEffect>
                                  </p:childTnLst>
                                </p:cTn>
                              </p:par>
                              <p:par>
                                <p:cTn id="12" presetID="12" presetClass="entr" presetSubtype="4"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lide(fromBottom)">
                                      <p:cBhvr>
                                        <p:cTn id="14" dur="500"/>
                                        <p:tgtEl>
                                          <p:spTgt spid="9"/>
                                        </p:tgtEl>
                                      </p:cBhvr>
                                    </p:animEffect>
                                  </p:childTnLst>
                                </p:cTn>
                              </p:par>
                              <p:par>
                                <p:cTn id="15" presetID="1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Top)">
                                      <p:cBhvr>
                                        <p:cTn id="17" dur="500"/>
                                        <p:tgtEl>
                                          <p:spTgt spid="4"/>
                                        </p:tgtEl>
                                      </p:cBhvr>
                                    </p:animEffect>
                                  </p:childTnLst>
                                </p:cTn>
                              </p:par>
                              <p:par>
                                <p:cTn id="18" presetID="1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lide(fromBottom)">
                                      <p:cBhvr>
                                        <p:cTn id="20" dur="500"/>
                                        <p:tgtEl>
                                          <p:spTgt spid="5"/>
                                        </p:tgtEl>
                                      </p:cBhvr>
                                    </p:animEffect>
                                  </p:childTnLst>
                                </p:cTn>
                              </p:par>
                              <p:par>
                                <p:cTn id="21" presetID="12" presetClass="entr" presetSubtype="1"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slide(fromTop)">
                                      <p:cBhvr>
                                        <p:cTn id="23" dur="500"/>
                                        <p:tgtEl>
                                          <p:spTgt spid="10"/>
                                        </p:tgtEl>
                                      </p:cBhvr>
                                    </p:animEffect>
                                  </p:childTnLst>
                                </p:cTn>
                              </p:par>
                            </p:childTnLst>
                          </p:cTn>
                        </p:par>
                        <p:par>
                          <p:cTn id="24" fill="hold">
                            <p:stCondLst>
                              <p:cond delay="500"/>
                            </p:stCondLst>
                            <p:childTnLst>
                              <p:par>
                                <p:cTn id="25" presetID="26" presetClass="emph" presetSubtype="0" fill="hold" nodeType="afterEffect">
                                  <p:stCondLst>
                                    <p:cond delay="0"/>
                                  </p:stCondLst>
                                  <p:childTnLst>
                                    <p:animEffect transition="out" filter="fade">
                                      <p:cBhvr>
                                        <p:cTn id="26" dur="500" tmFilter="0, 0; .2, .5; .8, .5; 1, 0"/>
                                        <p:tgtEl>
                                          <p:spTgt spid="2"/>
                                        </p:tgtEl>
                                      </p:cBhvr>
                                    </p:animEffect>
                                    <p:animScale>
                                      <p:cBhvr>
                                        <p:cTn id="2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19460"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324544" y="50929"/>
            <a:ext cx="547260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Features of Chinese Food</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1" name="矩形 10"/>
          <p:cNvSpPr/>
          <p:nvPr/>
        </p:nvSpPr>
        <p:spPr>
          <a:xfrm>
            <a:off x="539552" y="1057301"/>
            <a:ext cx="6840760" cy="4359275"/>
          </a:xfrm>
          <a:prstGeom prst="rect">
            <a:avLst/>
          </a:prstGeom>
        </p:spPr>
        <p:txBody>
          <a:bodyPr wrap="square">
            <a:spAutoFit/>
          </a:bodyPr>
          <a:lstStyle/>
          <a:p>
            <a:pPr eaLnBrk="1" hangingPunct="1">
              <a:defRPr/>
            </a:pPr>
            <a:r>
              <a:rPr lang="en-US" altLang="zh-CN" sz="2400" b="1" dirty="0" smtClean="0">
                <a:solidFill>
                  <a:schemeClr val="accent6">
                    <a:lumMod val="50000"/>
                  </a:schemeClr>
                </a:solidFill>
              </a:rPr>
              <a:t>      Colour, </a:t>
            </a:r>
            <a:r>
              <a:rPr lang="en-US" altLang="zh-CN" sz="2400" b="1" dirty="0" smtClean="0">
                <a:solidFill>
                  <a:srgbClr val="FF0000"/>
                </a:solidFill>
              </a:rPr>
              <a:t>Aroma</a:t>
            </a:r>
            <a:r>
              <a:rPr lang="en-US" altLang="zh-CN" sz="2400" b="1" dirty="0" smtClean="0">
                <a:solidFill>
                  <a:schemeClr val="accent6">
                    <a:lumMod val="50000"/>
                  </a:schemeClr>
                </a:solidFill>
              </a:rPr>
              <a:t>, and Taste</a:t>
            </a:r>
            <a:r>
              <a:rPr lang="en-US" altLang="zh-CN" sz="2400" dirty="0" smtClean="0">
                <a:solidFill>
                  <a:schemeClr val="accent6">
                    <a:lumMod val="50000"/>
                  </a:schemeClr>
                </a:solidFill>
              </a:rPr>
              <a:t> </a:t>
            </a:r>
            <a:endParaRPr lang="en-US" altLang="zh-CN" sz="2400" dirty="0" smtClean="0">
              <a:solidFill>
                <a:schemeClr val="accent6">
                  <a:lumMod val="50000"/>
                </a:schemeClr>
              </a:solidFill>
            </a:endParaRPr>
          </a:p>
          <a:p>
            <a:pPr eaLnBrk="1" hangingPunct="1">
              <a:defRPr/>
            </a:pPr>
            <a:endParaRPr lang="en-US" altLang="zh-CN" sz="2800" dirty="0" smtClean="0">
              <a:solidFill>
                <a:schemeClr val="accent6">
                  <a:lumMod val="50000"/>
                </a:schemeClr>
              </a:solidFill>
            </a:endParaRPr>
          </a:p>
          <a:p>
            <a:pPr marL="360045" lvl="1" eaLnBrk="1" hangingPunct="1">
              <a:spcBef>
                <a:spcPts val="500"/>
              </a:spcBef>
              <a:buSzPct val="60000"/>
              <a:buFont typeface="Wingdings" panose="05000000000000000000" pitchFamily="2" charset="2"/>
              <a:buChar char="l"/>
              <a:defRPr/>
            </a:pPr>
            <a:r>
              <a:rPr lang="en-US" altLang="zh-CN" sz="2400" b="1" dirty="0" smtClean="0">
                <a:solidFill>
                  <a:schemeClr val="accent6">
                    <a:lumMod val="75000"/>
                  </a:schemeClr>
                </a:solidFill>
              </a:rPr>
              <a:t> </a:t>
            </a:r>
            <a:r>
              <a:rPr lang="en-US" altLang="zh-CN" sz="2400" dirty="0" err="1" smtClean="0">
                <a:solidFill>
                  <a:schemeClr val="accent6">
                    <a:lumMod val="75000"/>
                  </a:schemeClr>
                </a:solidFill>
              </a:rPr>
              <a:t>Colour</a:t>
            </a:r>
            <a:r>
              <a:rPr lang="en-US" altLang="zh-CN" sz="2400" dirty="0" smtClean="0">
                <a:solidFill>
                  <a:schemeClr val="accent6">
                    <a:lumMod val="75000"/>
                  </a:schemeClr>
                </a:solidFill>
              </a:rPr>
              <a:t>:  </a:t>
            </a:r>
            <a:r>
              <a:rPr lang="en-US" altLang="zh-CN" sz="2400" dirty="0" smtClean="0"/>
              <a:t>the beautiful color </a:t>
            </a:r>
            <a:endParaRPr lang="en-US" altLang="zh-CN" sz="2400" dirty="0" smtClean="0"/>
          </a:p>
          <a:p>
            <a:pPr marL="360045" lvl="1" eaLnBrk="1" hangingPunct="1">
              <a:spcBef>
                <a:spcPts val="500"/>
              </a:spcBef>
              <a:buSzPct val="60000"/>
              <a:defRPr/>
            </a:pPr>
            <a:r>
              <a:rPr lang="en-US" altLang="zh-CN" sz="2400" dirty="0" smtClean="0"/>
              <a:t>                  the layout</a:t>
            </a:r>
            <a:endParaRPr lang="en-US" altLang="zh-CN" sz="2400" dirty="0" smtClean="0"/>
          </a:p>
          <a:p>
            <a:pPr marL="360045" lvl="1" eaLnBrk="1" hangingPunct="1">
              <a:spcBef>
                <a:spcPts val="500"/>
              </a:spcBef>
              <a:buSzPct val="60000"/>
              <a:defRPr/>
            </a:pPr>
            <a:r>
              <a:rPr lang="en-US" altLang="zh-CN" sz="2400" dirty="0" smtClean="0"/>
              <a:t>                  the design</a:t>
            </a:r>
            <a:endParaRPr lang="en-US" altLang="zh-CN" sz="2400" dirty="0" smtClean="0"/>
          </a:p>
          <a:p>
            <a:pPr marL="360045" lvl="1" eaLnBrk="1" hangingPunct="1">
              <a:spcBef>
                <a:spcPts val="500"/>
              </a:spcBef>
              <a:buSzPct val="60000"/>
              <a:buFont typeface="Wingdings" panose="05000000000000000000" pitchFamily="2" charset="2"/>
              <a:buChar char="l"/>
              <a:defRPr/>
            </a:pPr>
            <a:r>
              <a:rPr lang="en-US" altLang="zh-CN" sz="2400" dirty="0" smtClean="0">
                <a:solidFill>
                  <a:schemeClr val="accent6">
                    <a:lumMod val="75000"/>
                  </a:schemeClr>
                </a:solidFill>
              </a:rPr>
              <a:t> Aroma:  </a:t>
            </a:r>
            <a:r>
              <a:rPr lang="en-US" altLang="zh-CN" sz="2400" dirty="0" smtClean="0"/>
              <a:t>the fragrant smell </a:t>
            </a:r>
            <a:endParaRPr lang="en-US" altLang="zh-CN" sz="2400" dirty="0" smtClean="0"/>
          </a:p>
          <a:p>
            <a:pPr marL="360045" lvl="1" eaLnBrk="1" hangingPunct="1">
              <a:spcBef>
                <a:spcPts val="500"/>
              </a:spcBef>
              <a:buSzPct val="60000"/>
              <a:defRPr/>
            </a:pPr>
            <a:r>
              <a:rPr lang="en-US" altLang="zh-CN" sz="2400" dirty="0" smtClean="0"/>
              <a:t>                  the </a:t>
            </a:r>
            <a:r>
              <a:rPr lang="en-US" altLang="zh-CN" sz="2400" dirty="0" err="1" smtClean="0"/>
              <a:t>appetising</a:t>
            </a:r>
            <a:r>
              <a:rPr lang="en-US" altLang="zh-CN" sz="2400" dirty="0" smtClean="0"/>
              <a:t> smell  </a:t>
            </a:r>
            <a:endParaRPr lang="en-US" altLang="zh-CN" sz="2400" dirty="0" smtClean="0"/>
          </a:p>
          <a:p>
            <a:pPr marL="360045" lvl="1" eaLnBrk="1" hangingPunct="1">
              <a:spcBef>
                <a:spcPts val="500"/>
              </a:spcBef>
              <a:buSzPct val="60000"/>
              <a:buFont typeface="Wingdings" panose="05000000000000000000" pitchFamily="2" charset="2"/>
              <a:buChar char="l"/>
              <a:defRPr/>
            </a:pPr>
            <a:r>
              <a:rPr lang="en-US" altLang="zh-CN" sz="2400" dirty="0" smtClean="0">
                <a:solidFill>
                  <a:schemeClr val="accent6">
                    <a:lumMod val="75000"/>
                  </a:schemeClr>
                </a:solidFill>
              </a:rPr>
              <a:t> Taste:     </a:t>
            </a:r>
            <a:r>
              <a:rPr lang="en-US" altLang="zh-CN" sz="2400" dirty="0" smtClean="0"/>
              <a:t>tasting </a:t>
            </a:r>
            <a:endParaRPr lang="en-US" altLang="zh-CN" sz="2400" dirty="0" smtClean="0"/>
          </a:p>
          <a:p>
            <a:pPr marL="360045" lvl="1" eaLnBrk="1" hangingPunct="1">
              <a:spcBef>
                <a:spcPts val="500"/>
              </a:spcBef>
              <a:defRPr/>
            </a:pPr>
            <a:r>
              <a:rPr lang="en-US" altLang="zh-CN" sz="2400" dirty="0" smtClean="0"/>
              <a:t>                   the appreciation of </a:t>
            </a:r>
            <a:r>
              <a:rPr lang="en-US" altLang="zh-CN" sz="2400" dirty="0" smtClean="0">
                <a:solidFill>
                  <a:srgbClr val="FF0000"/>
                </a:solidFill>
              </a:rPr>
              <a:t>seasonings</a:t>
            </a:r>
            <a:r>
              <a:rPr lang="en-US" altLang="zh-CN" sz="2400" dirty="0" smtClean="0"/>
              <a:t> </a:t>
            </a:r>
            <a:r>
              <a:rPr lang="zh-CN" altLang="en-US" sz="2400" dirty="0" smtClean="0"/>
              <a:t>调味品</a:t>
            </a:r>
            <a:endParaRPr lang="en-US" altLang="zh-CN" sz="2400" dirty="0" smtClean="0"/>
          </a:p>
          <a:p>
            <a:pPr marL="360045" lvl="1" eaLnBrk="1" hangingPunct="1">
              <a:spcBef>
                <a:spcPts val="500"/>
              </a:spcBef>
              <a:defRPr/>
            </a:pPr>
            <a:r>
              <a:rPr lang="en-US" altLang="zh-CN" sz="2400" dirty="0" smtClean="0"/>
              <a:t>                   the  appreciation of texture </a:t>
            </a:r>
            <a:endParaRPr lang="en-US" altLang="zh-CN" sz="2400" dirty="0" smtClean="0"/>
          </a:p>
        </p:txBody>
      </p:sp>
      <p:pic>
        <p:nvPicPr>
          <p:cNvPr id="12" name="图片 11" descr="排骨.jpg"/>
          <p:cNvPicPr>
            <a:picLocks noChangeAspect="1"/>
          </p:cNvPicPr>
          <p:nvPr/>
        </p:nvPicPr>
        <p:blipFill>
          <a:blip r:embed="rId2" cstate="print"/>
          <a:stretch>
            <a:fillRect/>
          </a:stretch>
        </p:blipFill>
        <p:spPr>
          <a:xfrm>
            <a:off x="6084168" y="1201316"/>
            <a:ext cx="2520280" cy="1584176"/>
          </a:xfrm>
          <a:prstGeom prst="rect">
            <a:avLst/>
          </a:prstGeom>
        </p:spPr>
      </p:pic>
      <p:pic>
        <p:nvPicPr>
          <p:cNvPr id="14" name="图片 13" descr="形.jpg"/>
          <p:cNvPicPr>
            <a:picLocks noChangeAspect="1"/>
          </p:cNvPicPr>
          <p:nvPr/>
        </p:nvPicPr>
        <p:blipFill>
          <a:blip r:embed="rId3" cstate="print"/>
          <a:stretch>
            <a:fillRect/>
          </a:stretch>
        </p:blipFill>
        <p:spPr>
          <a:xfrm>
            <a:off x="6012160" y="2857500"/>
            <a:ext cx="2736304" cy="1656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down)">
                                      <p:cBhvr>
                                        <p:cTn id="17" dur="500"/>
                                        <p:tgtEl>
                                          <p:spTgt spid="11">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wipe(down)">
                                      <p:cBhvr>
                                        <p:cTn id="20" dur="500"/>
                                        <p:tgtEl>
                                          <p:spTgt spid="11">
                                            <p:txEl>
                                              <p:pRg st="2" end="2"/>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Effect transition="in" filter="wipe(down)">
                                      <p:cBhvr>
                                        <p:cTn id="23" dur="500"/>
                                        <p:tgtEl>
                                          <p:spTgt spid="11">
                                            <p:txEl>
                                              <p:pRg st="3" end="3"/>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wipe(down)">
                                      <p:cBhvr>
                                        <p:cTn id="26" dur="500"/>
                                        <p:tgtEl>
                                          <p:spTgt spid="11">
                                            <p:txEl>
                                              <p:pRg st="4" end="4"/>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wipe(down)">
                                      <p:cBhvr>
                                        <p:cTn id="29" dur="500"/>
                                        <p:tgtEl>
                                          <p:spTgt spid="11">
                                            <p:txEl>
                                              <p:pRg st="5" end="5"/>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wipe(down)">
                                      <p:cBhvr>
                                        <p:cTn id="32" dur="500"/>
                                        <p:tgtEl>
                                          <p:spTgt spid="11">
                                            <p:txEl>
                                              <p:pRg st="6" end="6"/>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wipe(down)">
                                      <p:cBhvr>
                                        <p:cTn id="35" dur="500"/>
                                        <p:tgtEl>
                                          <p:spTgt spid="11">
                                            <p:txEl>
                                              <p:pRg st="7" end="7"/>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xEl>
                                              <p:pRg st="8" end="8"/>
                                            </p:txEl>
                                          </p:spTgt>
                                        </p:tgtEl>
                                        <p:attrNameLst>
                                          <p:attrName>style.visibility</p:attrName>
                                        </p:attrNameLst>
                                      </p:cBhvr>
                                      <p:to>
                                        <p:strVal val="visible"/>
                                      </p:to>
                                    </p:set>
                                    <p:animEffect transition="in" filter="wipe(down)">
                                      <p:cBhvr>
                                        <p:cTn id="38" dur="500"/>
                                        <p:tgtEl>
                                          <p:spTgt spid="11">
                                            <p:txEl>
                                              <p:pRg st="8" end="8"/>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1">
                                            <p:txEl>
                                              <p:pRg st="9" end="9"/>
                                            </p:txEl>
                                          </p:spTgt>
                                        </p:tgtEl>
                                        <p:attrNameLst>
                                          <p:attrName>style.visibility</p:attrName>
                                        </p:attrNameLst>
                                      </p:cBhvr>
                                      <p:to>
                                        <p:strVal val="visible"/>
                                      </p:to>
                                    </p:set>
                                    <p:animEffect transition="in" filter="wipe(down)">
                                      <p:cBhvr>
                                        <p:cTn id="41"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cstate="print"/>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900608" y="50929"/>
            <a:ext cx="6480720"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Features of Chinese Food</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1" name="矩形 10"/>
          <p:cNvSpPr/>
          <p:nvPr/>
        </p:nvSpPr>
        <p:spPr>
          <a:xfrm>
            <a:off x="755576" y="985292"/>
            <a:ext cx="7776864" cy="3956981"/>
          </a:xfrm>
          <a:prstGeom prst="rect">
            <a:avLst/>
          </a:prstGeom>
        </p:spPr>
        <p:txBody>
          <a:bodyPr wrap="square">
            <a:spAutoFit/>
          </a:bodyPr>
          <a:lstStyle/>
          <a:p>
            <a:pPr eaLnBrk="1" hangingPunct="1">
              <a:lnSpc>
                <a:spcPct val="90000"/>
              </a:lnSpc>
              <a:defRPr/>
            </a:pPr>
            <a:r>
              <a:rPr lang="en-US" altLang="zh-CN" sz="2400" b="1" dirty="0" smtClean="0">
                <a:solidFill>
                  <a:schemeClr val="accent6">
                    <a:lumMod val="50000"/>
                  </a:schemeClr>
                </a:solidFill>
              </a:rPr>
              <a:t>     Cooking Methods</a:t>
            </a:r>
            <a:endParaRPr lang="en-US" altLang="zh-CN" sz="2400" b="1" dirty="0" smtClean="0">
              <a:solidFill>
                <a:schemeClr val="accent6">
                  <a:lumMod val="50000"/>
                </a:schemeClr>
              </a:solidFill>
            </a:endParaRPr>
          </a:p>
          <a:p>
            <a:pPr eaLnBrk="1" hangingPunct="1">
              <a:lnSpc>
                <a:spcPct val="90000"/>
              </a:lnSpc>
              <a:defRPr/>
            </a:pPr>
            <a:endParaRPr lang="en-US" altLang="zh-CN" sz="2800" dirty="0" smtClean="0">
              <a:solidFill>
                <a:schemeClr val="accent6">
                  <a:lumMod val="50000"/>
                </a:schemeClr>
              </a:solidFill>
            </a:endParaRPr>
          </a:p>
          <a:p>
            <a:pPr marL="360045" lvl="1" eaLnBrk="1" hangingPunct="1">
              <a:spcBef>
                <a:spcPts val="500"/>
              </a:spcBef>
              <a:buClr>
                <a:schemeClr val="tx1"/>
              </a:buClr>
              <a:buSzPct val="60000"/>
              <a:buFont typeface="Wingdings" panose="05000000000000000000" pitchFamily="2" charset="2"/>
              <a:buChar char="l"/>
              <a:defRPr/>
            </a:pPr>
            <a:r>
              <a:rPr lang="en-US" altLang="zh-CN" sz="2800" dirty="0" smtClean="0"/>
              <a:t>  locality and climate are important</a:t>
            </a:r>
            <a:endParaRPr lang="en-US" altLang="zh-CN" sz="2800" dirty="0" smtClean="0"/>
          </a:p>
          <a:p>
            <a:pPr marL="360045" lvl="1" eaLnBrk="1" hangingPunct="1">
              <a:spcBef>
                <a:spcPts val="500"/>
              </a:spcBef>
              <a:buClr>
                <a:schemeClr val="tx1"/>
              </a:buClr>
              <a:buSzPct val="60000"/>
              <a:buFont typeface="Wingdings" panose="05000000000000000000" pitchFamily="2" charset="2"/>
              <a:buChar char="l"/>
              <a:defRPr/>
            </a:pPr>
            <a:r>
              <a:rPr lang="en-US" altLang="zh-CN" sz="2800" dirty="0" smtClean="0">
                <a:solidFill>
                  <a:schemeClr val="tx1">
                    <a:lumMod val="95000"/>
                    <a:lumOff val="5000"/>
                  </a:schemeClr>
                </a:solidFill>
              </a:rPr>
              <a:t>  methods: boiling (</a:t>
            </a:r>
            <a:r>
              <a:rPr lang="zh-CN" altLang="en-US" sz="2800" dirty="0" smtClean="0">
                <a:solidFill>
                  <a:schemeClr val="tx1">
                    <a:lumMod val="95000"/>
                    <a:lumOff val="5000"/>
                  </a:schemeClr>
                </a:solidFill>
              </a:rPr>
              <a:t>煮</a:t>
            </a:r>
            <a:r>
              <a:rPr lang="en-US" altLang="zh-CN" sz="2800" dirty="0" smtClean="0">
                <a:solidFill>
                  <a:schemeClr val="tx1">
                    <a:lumMod val="95000"/>
                    <a:lumOff val="5000"/>
                  </a:schemeClr>
                </a:solidFill>
              </a:rPr>
              <a:t>), stewing (</a:t>
            </a:r>
            <a:r>
              <a:rPr lang="zh-CN" altLang="en-US" sz="2800" dirty="0" smtClean="0">
                <a:solidFill>
                  <a:schemeClr val="tx1">
                    <a:lumMod val="95000"/>
                    <a:lumOff val="5000"/>
                  </a:schemeClr>
                </a:solidFill>
              </a:rPr>
              <a:t>炖，煨，焖</a:t>
            </a:r>
            <a:r>
              <a:rPr lang="en-US" altLang="zh-CN" sz="2800" dirty="0" smtClean="0">
                <a:solidFill>
                  <a:schemeClr val="tx1">
                    <a:lumMod val="95000"/>
                    <a:lumOff val="5000"/>
                  </a:schemeClr>
                </a:solidFill>
              </a:rPr>
              <a:t>), frying (</a:t>
            </a:r>
            <a:r>
              <a:rPr lang="zh-CN" altLang="en-US" sz="2800" dirty="0" smtClean="0">
                <a:solidFill>
                  <a:schemeClr val="tx1">
                    <a:lumMod val="95000"/>
                    <a:lumOff val="5000"/>
                  </a:schemeClr>
                </a:solidFill>
              </a:rPr>
              <a:t>煎</a:t>
            </a:r>
            <a:r>
              <a:rPr lang="en-US" altLang="zh-CN" sz="2800" dirty="0" smtClean="0">
                <a:solidFill>
                  <a:schemeClr val="tx1">
                    <a:lumMod val="95000"/>
                    <a:lumOff val="5000"/>
                  </a:schemeClr>
                </a:solidFill>
              </a:rPr>
              <a:t>), stir-frying (</a:t>
            </a:r>
            <a:r>
              <a:rPr lang="zh-CN" altLang="en-US" sz="2800" dirty="0" smtClean="0">
                <a:solidFill>
                  <a:schemeClr val="tx1">
                    <a:lumMod val="95000"/>
                    <a:lumOff val="5000"/>
                  </a:schemeClr>
                </a:solidFill>
              </a:rPr>
              <a:t>炒</a:t>
            </a:r>
            <a:r>
              <a:rPr lang="en-US" altLang="zh-CN" sz="2800" dirty="0" smtClean="0">
                <a:solidFill>
                  <a:schemeClr val="tx1">
                    <a:lumMod val="95000"/>
                    <a:lumOff val="5000"/>
                  </a:schemeClr>
                </a:solidFill>
              </a:rPr>
              <a:t>),</a:t>
            </a:r>
            <a:r>
              <a:rPr lang="zh-CN" altLang="en-US" sz="2800" dirty="0" smtClean="0">
                <a:solidFill>
                  <a:schemeClr val="tx1">
                    <a:lumMod val="95000"/>
                    <a:lumOff val="5000"/>
                  </a:schemeClr>
                </a:solidFill>
              </a:rPr>
              <a:t> </a:t>
            </a:r>
            <a:r>
              <a:rPr lang="en-US" altLang="zh-CN" sz="2800" dirty="0" smtClean="0">
                <a:solidFill>
                  <a:schemeClr val="tx1">
                    <a:lumMod val="95000"/>
                    <a:lumOff val="5000"/>
                  </a:schemeClr>
                </a:solidFill>
              </a:rPr>
              <a:t>quick-frying (</a:t>
            </a:r>
            <a:r>
              <a:rPr lang="zh-CN" altLang="en-US" sz="2800" dirty="0" smtClean="0">
                <a:solidFill>
                  <a:schemeClr val="tx1">
                    <a:lumMod val="95000"/>
                    <a:lumOff val="5000"/>
                  </a:schemeClr>
                </a:solidFill>
              </a:rPr>
              <a:t>爆</a:t>
            </a:r>
            <a:r>
              <a:rPr lang="en-US" altLang="zh-CN" sz="2800" dirty="0" smtClean="0">
                <a:solidFill>
                  <a:schemeClr val="tx1">
                    <a:lumMod val="95000"/>
                    <a:lumOff val="5000"/>
                  </a:schemeClr>
                </a:solidFill>
              </a:rPr>
              <a:t>), deep-frying (</a:t>
            </a:r>
            <a:r>
              <a:rPr lang="zh-CN" altLang="en-US" sz="2800" dirty="0" smtClean="0">
                <a:solidFill>
                  <a:schemeClr val="tx1">
                    <a:lumMod val="95000"/>
                    <a:lumOff val="5000"/>
                  </a:schemeClr>
                </a:solidFill>
              </a:rPr>
              <a:t>炸</a:t>
            </a:r>
            <a:r>
              <a:rPr lang="en-US" altLang="zh-CN" sz="2800" dirty="0" smtClean="0">
                <a:solidFill>
                  <a:schemeClr val="tx1">
                    <a:lumMod val="95000"/>
                    <a:lumOff val="5000"/>
                  </a:schemeClr>
                </a:solidFill>
              </a:rPr>
              <a:t>), frying and  simmering(</a:t>
            </a:r>
            <a:r>
              <a:rPr lang="zh-CN" altLang="en-US" sz="2800" dirty="0" smtClean="0">
                <a:solidFill>
                  <a:schemeClr val="tx1">
                    <a:lumMod val="95000"/>
                    <a:lumOff val="5000"/>
                  </a:schemeClr>
                </a:solidFill>
              </a:rPr>
              <a:t>扒</a:t>
            </a:r>
            <a:r>
              <a:rPr lang="en-US" altLang="zh-CN" sz="2800" dirty="0" smtClean="0">
                <a:solidFill>
                  <a:schemeClr val="tx1">
                    <a:lumMod val="95000"/>
                    <a:lumOff val="5000"/>
                  </a:schemeClr>
                </a:solidFill>
              </a:rPr>
              <a:t>)</a:t>
            </a:r>
            <a:r>
              <a:rPr lang="zh-CN" altLang="en-US" sz="2800" dirty="0" smtClean="0">
                <a:solidFill>
                  <a:schemeClr val="tx1">
                    <a:lumMod val="95000"/>
                    <a:lumOff val="5000"/>
                  </a:schemeClr>
                </a:solidFill>
              </a:rPr>
              <a:t>，</a:t>
            </a:r>
            <a:r>
              <a:rPr lang="en-US" altLang="zh-CN" sz="2800" dirty="0" smtClean="0">
                <a:solidFill>
                  <a:schemeClr val="tx1">
                    <a:lumMod val="95000"/>
                    <a:lumOff val="5000"/>
                  </a:schemeClr>
                </a:solidFill>
              </a:rPr>
              <a:t>saut</a:t>
            </a:r>
            <a:r>
              <a:rPr lang="en-US" altLang="zh-CN" sz="2800" dirty="0" smtClean="0">
                <a:solidFill>
                  <a:schemeClr val="tx1">
                    <a:lumMod val="95000"/>
                    <a:lumOff val="5000"/>
                  </a:schemeClr>
                </a:solidFill>
                <a:latin typeface="Arial" panose="020B0604020202020204"/>
              </a:rPr>
              <a:t>é</a:t>
            </a:r>
            <a:r>
              <a:rPr lang="en-US" altLang="zh-CN" sz="2800" dirty="0" smtClean="0">
                <a:solidFill>
                  <a:schemeClr val="tx1">
                    <a:lumMod val="95000"/>
                    <a:lumOff val="5000"/>
                  </a:schemeClr>
                </a:solidFill>
              </a:rPr>
              <a:t>ing (</a:t>
            </a:r>
            <a:r>
              <a:rPr lang="zh-CN" altLang="en-US" sz="2800" dirty="0" smtClean="0">
                <a:solidFill>
                  <a:schemeClr val="tx1">
                    <a:lumMod val="95000"/>
                    <a:lumOff val="5000"/>
                  </a:schemeClr>
                </a:solidFill>
              </a:rPr>
              <a:t>快煎</a:t>
            </a:r>
            <a:r>
              <a:rPr lang="en-US" altLang="zh-CN" sz="2800" dirty="0" smtClean="0">
                <a:solidFill>
                  <a:schemeClr val="tx1">
                    <a:lumMod val="95000"/>
                    <a:lumOff val="5000"/>
                  </a:schemeClr>
                </a:solidFill>
              </a:rPr>
              <a:t>),smoking(</a:t>
            </a:r>
            <a:r>
              <a:rPr lang="zh-CN" altLang="en-US" sz="2800" dirty="0" smtClean="0">
                <a:solidFill>
                  <a:schemeClr val="tx1">
                    <a:lumMod val="95000"/>
                    <a:lumOff val="5000"/>
                  </a:schemeClr>
                </a:solidFill>
              </a:rPr>
              <a:t>熏</a:t>
            </a:r>
            <a:r>
              <a:rPr lang="en-US" altLang="zh-CN" sz="2800" dirty="0" smtClean="0">
                <a:solidFill>
                  <a:schemeClr val="tx1">
                    <a:lumMod val="95000"/>
                    <a:lumOff val="5000"/>
                  </a:schemeClr>
                </a:solidFill>
              </a:rPr>
              <a:t>)</a:t>
            </a:r>
            <a:r>
              <a:rPr lang="zh-CN" altLang="en-US" sz="2800" dirty="0" smtClean="0">
                <a:solidFill>
                  <a:schemeClr val="tx1">
                    <a:lumMod val="95000"/>
                    <a:lumOff val="5000"/>
                  </a:schemeClr>
                </a:solidFill>
              </a:rPr>
              <a:t>，</a:t>
            </a:r>
            <a:r>
              <a:rPr lang="en-US" altLang="zh-CN" sz="2800" dirty="0" smtClean="0">
                <a:solidFill>
                  <a:schemeClr val="tx1">
                    <a:lumMod val="95000"/>
                    <a:lumOff val="5000"/>
                  </a:schemeClr>
                </a:solidFill>
              </a:rPr>
              <a:t>roasting and barbecuing(</a:t>
            </a:r>
            <a:r>
              <a:rPr lang="zh-CN" altLang="en-US" sz="2800" dirty="0" smtClean="0">
                <a:solidFill>
                  <a:schemeClr val="tx1">
                    <a:lumMod val="95000"/>
                    <a:lumOff val="5000"/>
                  </a:schemeClr>
                </a:solidFill>
              </a:rPr>
              <a:t>烤</a:t>
            </a:r>
            <a:r>
              <a:rPr lang="en-US" altLang="zh-CN" sz="2800" dirty="0" smtClean="0">
                <a:solidFill>
                  <a:schemeClr val="tx1">
                    <a:lumMod val="95000"/>
                    <a:lumOff val="5000"/>
                  </a:schemeClr>
                </a:solidFill>
              </a:rPr>
              <a:t>) baking (</a:t>
            </a:r>
            <a:r>
              <a:rPr lang="zh-CN" altLang="en-US" sz="2800" dirty="0" smtClean="0">
                <a:solidFill>
                  <a:schemeClr val="tx1">
                    <a:lumMod val="95000"/>
                    <a:lumOff val="5000"/>
                  </a:schemeClr>
                </a:solidFill>
              </a:rPr>
              <a:t>烘</a:t>
            </a:r>
            <a:r>
              <a:rPr lang="en-US" altLang="zh-CN" sz="2800" dirty="0" smtClean="0">
                <a:solidFill>
                  <a:schemeClr val="tx1">
                    <a:lumMod val="95000"/>
                    <a:lumOff val="5000"/>
                  </a:schemeClr>
                </a:solidFill>
              </a:rPr>
              <a:t>), steaming (</a:t>
            </a:r>
            <a:r>
              <a:rPr lang="zh-CN" altLang="en-US" sz="2800" dirty="0" smtClean="0">
                <a:solidFill>
                  <a:schemeClr val="tx1">
                    <a:lumMod val="95000"/>
                    <a:lumOff val="5000"/>
                  </a:schemeClr>
                </a:solidFill>
              </a:rPr>
              <a:t>蒸</a:t>
            </a:r>
            <a:r>
              <a:rPr lang="en-US" altLang="zh-CN" sz="2800" dirty="0" smtClean="0">
                <a:solidFill>
                  <a:schemeClr val="tx1">
                    <a:lumMod val="95000"/>
                    <a:lumOff val="5000"/>
                  </a:schemeClr>
                </a:solidFill>
              </a:rPr>
              <a:t>) and </a:t>
            </a:r>
            <a:r>
              <a:rPr lang="en-US" altLang="zh-CN" sz="2800" dirty="0" smtClean="0">
                <a:solidFill>
                  <a:srgbClr val="FF0000"/>
                </a:solidFill>
              </a:rPr>
              <a:t>scalding</a:t>
            </a:r>
            <a:r>
              <a:rPr lang="en-US" altLang="zh-CN" sz="2800" dirty="0" smtClean="0">
                <a:solidFill>
                  <a:schemeClr val="tx1">
                    <a:lumMod val="95000"/>
                    <a:lumOff val="5000"/>
                  </a:schemeClr>
                </a:solidFill>
              </a:rPr>
              <a:t> (</a:t>
            </a:r>
            <a:r>
              <a:rPr lang="zh-CN" altLang="en-US" sz="2800" dirty="0" smtClean="0">
                <a:solidFill>
                  <a:schemeClr val="tx1">
                    <a:lumMod val="95000"/>
                    <a:lumOff val="5000"/>
                  </a:schemeClr>
                </a:solidFill>
              </a:rPr>
              <a:t>白灼</a:t>
            </a:r>
            <a:r>
              <a:rPr lang="en-US" altLang="zh-CN" sz="2800" dirty="0" smtClean="0">
                <a:solidFill>
                  <a:schemeClr val="tx1">
                    <a:lumMod val="95000"/>
                    <a:lumOff val="5000"/>
                  </a:schemeClr>
                </a:solidFill>
              </a:rPr>
              <a:t>)</a:t>
            </a:r>
            <a:r>
              <a:rPr lang="zh-CN" altLang="en-US" sz="2800" dirty="0" smtClean="0">
                <a:solidFill>
                  <a:schemeClr val="tx1">
                    <a:lumMod val="95000"/>
                    <a:lumOff val="5000"/>
                  </a:schemeClr>
                </a:solidFill>
              </a:rPr>
              <a:t>，</a:t>
            </a:r>
            <a:r>
              <a:rPr lang="en-US" altLang="zh-CN" sz="2800" dirty="0" smtClean="0">
                <a:solidFill>
                  <a:schemeClr val="tx1">
                    <a:lumMod val="95000"/>
                    <a:lumOff val="5000"/>
                  </a:schemeClr>
                </a:solidFill>
              </a:rPr>
              <a:t>etc.</a:t>
            </a:r>
            <a:endParaRPr lang="en-US" altLang="zh-CN" sz="2800" dirty="0" smtClean="0">
              <a:solidFill>
                <a:schemeClr val="tx1">
                  <a:lumMod val="95000"/>
                  <a:lumOff val="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p:cTn id="7" dur="1000" fill="hold"/>
                                        <p:tgtEl>
                                          <p:spTgt spid="11">
                                            <p:txEl>
                                              <p:pRg st="2" end="2"/>
                                            </p:txEl>
                                          </p:spTgt>
                                        </p:tgtEl>
                                        <p:attrNameLst>
                                          <p:attrName>ppt_w</p:attrName>
                                        </p:attrNameLst>
                                      </p:cBhvr>
                                      <p:tavLst>
                                        <p:tav tm="0">
                                          <p:val>
                                            <p:strVal val="#ppt_w*0.70"/>
                                          </p:val>
                                        </p:tav>
                                        <p:tav tm="100000">
                                          <p:val>
                                            <p:strVal val="#ppt_w"/>
                                          </p:val>
                                        </p:tav>
                                      </p:tavLst>
                                    </p:anim>
                                    <p:anim calcmode="lin" valueType="num">
                                      <p:cBhvr>
                                        <p:cTn id="8" dur="1000" fill="hold"/>
                                        <p:tgtEl>
                                          <p:spTgt spid="11">
                                            <p:txEl>
                                              <p:pRg st="2" end="2"/>
                                            </p:txEl>
                                          </p:spTgt>
                                        </p:tgtEl>
                                        <p:attrNameLst>
                                          <p:attrName>ppt_h</p:attrName>
                                        </p:attrNameLst>
                                      </p:cBhvr>
                                      <p:tavLst>
                                        <p:tav tm="0">
                                          <p:val>
                                            <p:strVal val="#ppt_h"/>
                                          </p:val>
                                        </p:tav>
                                        <p:tav tm="100000">
                                          <p:val>
                                            <p:strVal val="#ppt_h"/>
                                          </p:val>
                                        </p:tav>
                                      </p:tavLst>
                                    </p:anim>
                                    <p:animEffect transition="in" filter="fade">
                                      <p:cBhvr>
                                        <p:cTn id="9" dur="1000"/>
                                        <p:tgtEl>
                                          <p:spTgt spid="11">
                                            <p:txEl>
                                              <p:pRg st="2" end="2"/>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 calcmode="lin" valueType="num">
                                      <p:cBhvr>
                                        <p:cTn id="12" dur="1000" fill="hold"/>
                                        <p:tgtEl>
                                          <p:spTgt spid="11">
                                            <p:txEl>
                                              <p:pRg st="3" end="3"/>
                                            </p:txEl>
                                          </p:spTgt>
                                        </p:tgtEl>
                                        <p:attrNameLst>
                                          <p:attrName>ppt_w</p:attrName>
                                        </p:attrNameLst>
                                      </p:cBhvr>
                                      <p:tavLst>
                                        <p:tav tm="0">
                                          <p:val>
                                            <p:strVal val="#ppt_w*0.70"/>
                                          </p:val>
                                        </p:tav>
                                        <p:tav tm="100000">
                                          <p:val>
                                            <p:strVal val="#ppt_w"/>
                                          </p:val>
                                        </p:tav>
                                      </p:tavLst>
                                    </p:anim>
                                    <p:anim calcmode="lin" valueType="num">
                                      <p:cBhvr>
                                        <p:cTn id="13" dur="1000" fill="hold"/>
                                        <p:tgtEl>
                                          <p:spTgt spid="11">
                                            <p:txEl>
                                              <p:pRg st="3" end="3"/>
                                            </p:txEl>
                                          </p:spTgt>
                                        </p:tgtEl>
                                        <p:attrNameLst>
                                          <p:attrName>ppt_h</p:attrName>
                                        </p:attrNameLst>
                                      </p:cBhvr>
                                      <p:tavLst>
                                        <p:tav tm="0">
                                          <p:val>
                                            <p:strVal val="#ppt_h"/>
                                          </p:val>
                                        </p:tav>
                                        <p:tav tm="100000">
                                          <p:val>
                                            <p:strVal val="#ppt_h"/>
                                          </p:val>
                                        </p:tav>
                                      </p:tavLst>
                                    </p:anim>
                                    <p:animEffect transition="in" filter="fade">
                                      <p:cBhvr>
                                        <p:cTn id="14" dur="10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ODYzMzIwMjIyMjY3MjNjYzhkYWNkOGVjOWYxZjBjYT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ln>
      </a:spPr>
      <a:bodyPr>
        <a:spAutoFit/>
      </a:bodyPr>
      <a:lstStyle>
        <a:defPPr defTabSz="878205">
          <a:lnSpc>
            <a:spcPct val="120000"/>
          </a:lnSpc>
          <a:defRPr sz="1600" dirty="0">
            <a:solidFill>
              <a:srgbClr val="772C03"/>
            </a:solidFill>
            <a:latin typeface="Arial" panose="020B0604020202020204" pitchFamily="34" charset="0"/>
            <a:ea typeface="微软雅黑" panose="020B0503020204020204" pitchFamily="34" charset="-122"/>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12270</Words>
  <Application>WPS 演示</Application>
  <PresentationFormat>全屏显示(16:10)</PresentationFormat>
  <Paragraphs>871</Paragraphs>
  <Slides>59</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59</vt:i4>
      </vt:variant>
    </vt:vector>
  </HeadingPairs>
  <TitlesOfParts>
    <vt:vector size="73" baseType="lpstr">
      <vt:lpstr>Arial</vt:lpstr>
      <vt:lpstr>宋体</vt:lpstr>
      <vt:lpstr>Wingdings</vt:lpstr>
      <vt:lpstr>Calibri</vt:lpstr>
      <vt:lpstr>微软雅黑</vt:lpstr>
      <vt:lpstr>华文细黑</vt:lpstr>
      <vt:lpstr>Times New Roman</vt:lpstr>
      <vt:lpstr>冬青黑体简体中文 W6</vt:lpstr>
      <vt:lpstr>Aharoni</vt:lpstr>
      <vt:lpstr>经典繁毛楷</vt:lpstr>
      <vt:lpstr>楷体</vt:lpstr>
      <vt:lpstr>Arial</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Peng Jinfeng</dc:creator>
  <cp:lastModifiedBy>张秋爽</cp:lastModifiedBy>
  <cp:revision>1625</cp:revision>
  <dcterms:created xsi:type="dcterms:W3CDTF">2011-08-05T13:10:00Z</dcterms:created>
  <dcterms:modified xsi:type="dcterms:W3CDTF">2024-05-31T02:24:31Z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A32EE425557A4C7585ED1937A22CD4F6_12</vt:lpwstr>
  </property>
  <property fmtid="{D5CDD505-2E9C-101B-9397-08002B2CF9AE}" pid="3" name="KSOProductBuildVer">
    <vt:lpwstr>2052-12.1.0.16929</vt:lpwstr>
  </property>
</Properties>
</file>